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omments/comment2.xml" ContentType="application/vnd.openxmlformats-officedocument.presentationml.comment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9"/>
  </p:notesMasterIdLst>
  <p:sldIdLst>
    <p:sldId id="298" r:id="rId2"/>
    <p:sldId id="284" r:id="rId3"/>
    <p:sldId id="288" r:id="rId4"/>
    <p:sldId id="279" r:id="rId5"/>
    <p:sldId id="274" r:id="rId6"/>
    <p:sldId id="292" r:id="rId7"/>
    <p:sldId id="297" r:id="rId8"/>
    <p:sldId id="289" r:id="rId9"/>
    <p:sldId id="302" r:id="rId10"/>
    <p:sldId id="291" r:id="rId11"/>
    <p:sldId id="287" r:id="rId12"/>
    <p:sldId id="272" r:id="rId13"/>
    <p:sldId id="273" r:id="rId14"/>
    <p:sldId id="275" r:id="rId15"/>
    <p:sldId id="276" r:id="rId16"/>
    <p:sldId id="286" r:id="rId17"/>
    <p:sldId id="259" r:id="rId18"/>
    <p:sldId id="300" r:id="rId19"/>
    <p:sldId id="257" r:id="rId20"/>
    <p:sldId id="293" r:id="rId21"/>
    <p:sldId id="296" r:id="rId22"/>
    <p:sldId id="294" r:id="rId23"/>
    <p:sldId id="277" r:id="rId24"/>
    <p:sldId id="290" r:id="rId25"/>
    <p:sldId id="283" r:id="rId26"/>
    <p:sldId id="303" r:id="rId27"/>
    <p:sldId id="271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hards, Jeffrey Middleton" initials="RJM" lastIdx="17" clrIdx="0">
    <p:extLst>
      <p:ext uri="{19B8F6BF-5375-455C-9EA6-DF929625EA0E}">
        <p15:presenceInfo xmlns:p15="http://schemas.microsoft.com/office/powerpoint/2012/main" userId="Richards, Jeffrey Middlet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E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77" d="100"/>
          <a:sy n="77" d="100"/>
        </p:scale>
        <p:origin x="2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son%20Middlebrook\Documents\iCompBio\Vas-Data\VasFigur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son%20Middlebrook\Documents\iCompBio\Vas-Data\VasFigur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midr\source\repos\iCompBio-Summer2021\Vas-Data\VasFigur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midr\source\repos\iCompBio-Summer2021\Vas-Data\VasFigure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2000" dirty="0"/>
              <a:t>Average Standard Deviation: 0.0189</a:t>
            </a:r>
          </a:p>
        </c:rich>
      </c:tx>
      <c:layout>
        <c:manualLayout>
          <c:xMode val="edge"/>
          <c:yMode val="edge"/>
          <c:x val="0.41199353926912979"/>
          <c:y val="0.1238677141380773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8534423581667682E-2"/>
          <c:y val="9.0883760386305301E-2"/>
          <c:w val="0.89120916616192203"/>
          <c:h val="0.77394005307347624"/>
        </c:manualLayout>
      </c:layout>
      <c:barChart>
        <c:barDir val="col"/>
        <c:grouping val="clustered"/>
        <c:varyColors val="0"/>
        <c:ser>
          <c:idx val="0"/>
          <c:order val="0"/>
          <c:tx>
            <c:v>100 Projections</c:v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ProteinVas!$G$2:$G$16</c:f>
              <c:strCache>
                <c:ptCount val="15"/>
                <c:pt idx="0">
                  <c:v>6acd</c:v>
                </c:pt>
                <c:pt idx="1">
                  <c:v>6zge</c:v>
                </c:pt>
                <c:pt idx="2">
                  <c:v>6zgi</c:v>
                </c:pt>
                <c:pt idx="3">
                  <c:v>6zgh</c:v>
                </c:pt>
                <c:pt idx="4">
                  <c:v>6zgg</c:v>
                </c:pt>
                <c:pt idx="5">
                  <c:v>7lws</c:v>
                </c:pt>
                <c:pt idx="6">
                  <c:v>7lwt</c:v>
                </c:pt>
                <c:pt idx="7">
                  <c:v>7lyl</c:v>
                </c:pt>
                <c:pt idx="8">
                  <c:v>7lyn</c:v>
                </c:pt>
                <c:pt idx="9">
                  <c:v>7lww</c:v>
                </c:pt>
                <c:pt idx="10">
                  <c:v>7m8k</c:v>
                </c:pt>
                <c:pt idx="11">
                  <c:v>7kdk</c:v>
                </c:pt>
                <c:pt idx="12">
                  <c:v>6xkl</c:v>
                </c:pt>
                <c:pt idx="13">
                  <c:v>7mjg</c:v>
                </c:pt>
                <c:pt idx="14">
                  <c:v>7krq</c:v>
                </c:pt>
              </c:strCache>
            </c:strRef>
          </c:cat>
          <c:val>
            <c:numRef>
              <c:f>ProteinVas!$H$2:$H$16</c:f>
              <c:numCache>
                <c:formatCode>General</c:formatCode>
                <c:ptCount val="15"/>
                <c:pt idx="0">
                  <c:v>0.22</c:v>
                </c:pt>
                <c:pt idx="1">
                  <c:v>0.08</c:v>
                </c:pt>
                <c:pt idx="2">
                  <c:v>0.185</c:v>
                </c:pt>
                <c:pt idx="3">
                  <c:v>9.7500000000000003E-2</c:v>
                </c:pt>
                <c:pt idx="4">
                  <c:v>0.11250000000000002</c:v>
                </c:pt>
                <c:pt idx="5">
                  <c:v>0.02</c:v>
                </c:pt>
                <c:pt idx="6">
                  <c:v>0.02</c:v>
                </c:pt>
                <c:pt idx="7">
                  <c:v>1.4999999999999999E-2</c:v>
                </c:pt>
                <c:pt idx="8">
                  <c:v>1.4999999999999999E-2</c:v>
                </c:pt>
                <c:pt idx="9">
                  <c:v>0.02</c:v>
                </c:pt>
                <c:pt idx="10">
                  <c:v>0.02</c:v>
                </c:pt>
                <c:pt idx="11">
                  <c:v>2.4999999999999988E-3</c:v>
                </c:pt>
                <c:pt idx="12">
                  <c:v>6.25E-2</c:v>
                </c:pt>
                <c:pt idx="13">
                  <c:v>0.255</c:v>
                </c:pt>
                <c:pt idx="14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DF-4474-A848-4391735021EC}"/>
            </c:ext>
          </c:extLst>
        </c:ser>
        <c:ser>
          <c:idx val="1"/>
          <c:order val="1"/>
          <c:tx>
            <c:v>1000 Projections</c:v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ProteinVas!$G$2:$G$16</c:f>
              <c:strCache>
                <c:ptCount val="15"/>
                <c:pt idx="0">
                  <c:v>6acd</c:v>
                </c:pt>
                <c:pt idx="1">
                  <c:v>6zge</c:v>
                </c:pt>
                <c:pt idx="2">
                  <c:v>6zgi</c:v>
                </c:pt>
                <c:pt idx="3">
                  <c:v>6zgh</c:v>
                </c:pt>
                <c:pt idx="4">
                  <c:v>6zgg</c:v>
                </c:pt>
                <c:pt idx="5">
                  <c:v>7lws</c:v>
                </c:pt>
                <c:pt idx="6">
                  <c:v>7lwt</c:v>
                </c:pt>
                <c:pt idx="7">
                  <c:v>7lyl</c:v>
                </c:pt>
                <c:pt idx="8">
                  <c:v>7lyn</c:v>
                </c:pt>
                <c:pt idx="9">
                  <c:v>7lww</c:v>
                </c:pt>
                <c:pt idx="10">
                  <c:v>7m8k</c:v>
                </c:pt>
                <c:pt idx="11">
                  <c:v>7kdk</c:v>
                </c:pt>
                <c:pt idx="12">
                  <c:v>6xkl</c:v>
                </c:pt>
                <c:pt idx="13">
                  <c:v>7mjg</c:v>
                </c:pt>
                <c:pt idx="14">
                  <c:v>7krq</c:v>
                </c:pt>
              </c:strCache>
            </c:strRef>
          </c:cat>
          <c:val>
            <c:numRef>
              <c:f>ProteinVas!$H$26:$H$40</c:f>
              <c:numCache>
                <c:formatCode>General</c:formatCode>
                <c:ptCount val="15"/>
                <c:pt idx="0">
                  <c:v>0.22600000000000001</c:v>
                </c:pt>
                <c:pt idx="1">
                  <c:v>0.12125</c:v>
                </c:pt>
                <c:pt idx="2">
                  <c:v>0.11616666666666665</c:v>
                </c:pt>
                <c:pt idx="3">
                  <c:v>0.11483333333333334</c:v>
                </c:pt>
                <c:pt idx="4">
                  <c:v>0.12083333333333335</c:v>
                </c:pt>
                <c:pt idx="5">
                  <c:v>1.3999999999999999E-2</c:v>
                </c:pt>
                <c:pt idx="6">
                  <c:v>3.5000000000000005E-3</c:v>
                </c:pt>
                <c:pt idx="7">
                  <c:v>9.8333333333333328E-3</c:v>
                </c:pt>
                <c:pt idx="8">
                  <c:v>3.5000000000000001E-3</c:v>
                </c:pt>
                <c:pt idx="9">
                  <c:v>1.5833333333333335E-2</c:v>
                </c:pt>
                <c:pt idx="10">
                  <c:v>5.0000000000000001E-3</c:v>
                </c:pt>
                <c:pt idx="11">
                  <c:v>9.75E-3</c:v>
                </c:pt>
                <c:pt idx="12">
                  <c:v>4.0000000000000034E-4</c:v>
                </c:pt>
                <c:pt idx="13">
                  <c:v>0.15049999999999999</c:v>
                </c:pt>
                <c:pt idx="14">
                  <c:v>8.7000000000000008E-2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6DF-4474-A848-4391735021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443577311"/>
        <c:axId val="443577727"/>
      </c:barChart>
      <c:catAx>
        <c:axId val="4435773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/>
                  <a:t>Protein Name</a:t>
                </a:r>
              </a:p>
            </c:rich>
          </c:tx>
          <c:layout>
            <c:manualLayout>
              <c:xMode val="edge"/>
              <c:yMode val="edge"/>
              <c:x val="0.44548304058146576"/>
              <c:y val="0.940868721374511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3577727"/>
        <c:crosses val="autoZero"/>
        <c:auto val="1"/>
        <c:lblAlgn val="ctr"/>
        <c:lblOffset val="100"/>
        <c:noMultiLvlLbl val="0"/>
      </c:catAx>
      <c:valAx>
        <c:axId val="4435777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 err="1"/>
                  <a:t>AVerage</a:t>
                </a:r>
                <a:r>
                  <a:rPr lang="en-US" b="1" baseline="0" dirty="0"/>
                  <a:t> V2 (Abs. Value)</a:t>
                </a:r>
                <a:endParaRPr lang="en-US" b="1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35773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65155259438724"/>
          <c:y val="9.7404998288257438E-2"/>
          <c:w val="0.19881000677777511"/>
          <c:h val="0.1281412844610006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2000" b="0" i="0" baseline="0" dirty="0">
                <a:effectLst/>
              </a:rPr>
              <a:t>Average Standard Deviation: 0.00527</a:t>
            </a:r>
            <a:endParaRPr lang="en-US" sz="2000" dirty="0">
              <a:effectLst/>
            </a:endParaRPr>
          </a:p>
        </c:rich>
      </c:tx>
      <c:layout>
        <c:manualLayout>
          <c:xMode val="edge"/>
          <c:yMode val="edge"/>
          <c:x val="0.28563809812235008"/>
          <c:y val="7.10534380743219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426226529376136"/>
          <c:y val="4.8565718834480714E-2"/>
          <c:w val="0.8833016353725015"/>
          <c:h val="0.79619470230967404"/>
        </c:manualLayout>
      </c:layout>
      <c:barChart>
        <c:barDir val="col"/>
        <c:grouping val="clustered"/>
        <c:varyColors val="0"/>
        <c:ser>
          <c:idx val="1"/>
          <c:order val="0"/>
          <c:tx>
            <c:v>1000 Projections</c:v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ProteinVas!$G$26:$G$40</c:f>
              <c:strCache>
                <c:ptCount val="15"/>
                <c:pt idx="0">
                  <c:v>6acd</c:v>
                </c:pt>
                <c:pt idx="1">
                  <c:v>6zge</c:v>
                </c:pt>
                <c:pt idx="2">
                  <c:v>6zgi</c:v>
                </c:pt>
                <c:pt idx="3">
                  <c:v>6zgg</c:v>
                </c:pt>
                <c:pt idx="4">
                  <c:v>6zgh</c:v>
                </c:pt>
                <c:pt idx="5">
                  <c:v>7lws</c:v>
                </c:pt>
                <c:pt idx="6">
                  <c:v>7lwt</c:v>
                </c:pt>
                <c:pt idx="7">
                  <c:v>7lyl</c:v>
                </c:pt>
                <c:pt idx="8">
                  <c:v>7lyn</c:v>
                </c:pt>
                <c:pt idx="9">
                  <c:v>7lww</c:v>
                </c:pt>
                <c:pt idx="10">
                  <c:v>7m8k</c:v>
                </c:pt>
                <c:pt idx="11">
                  <c:v>7kdk</c:v>
                </c:pt>
                <c:pt idx="12">
                  <c:v>6xkl</c:v>
                </c:pt>
                <c:pt idx="13">
                  <c:v>7mjg</c:v>
                </c:pt>
                <c:pt idx="14">
                  <c:v>7krq</c:v>
                </c:pt>
              </c:strCache>
            </c:strRef>
          </c:cat>
          <c:val>
            <c:numRef>
              <c:f>ProteinVas!$H$26:$H$40</c:f>
              <c:numCache>
                <c:formatCode>General</c:formatCode>
                <c:ptCount val="15"/>
                <c:pt idx="0">
                  <c:v>0.22600000000000001</c:v>
                </c:pt>
                <c:pt idx="1">
                  <c:v>0.12125</c:v>
                </c:pt>
                <c:pt idx="2">
                  <c:v>0.11616666666666665</c:v>
                </c:pt>
                <c:pt idx="3">
                  <c:v>0.12083333333333335</c:v>
                </c:pt>
                <c:pt idx="4">
                  <c:v>0.11483333333333334</c:v>
                </c:pt>
                <c:pt idx="5">
                  <c:v>1.3999999999999999E-2</c:v>
                </c:pt>
                <c:pt idx="6">
                  <c:v>3.5000000000000005E-3</c:v>
                </c:pt>
                <c:pt idx="7">
                  <c:v>9.8333333333333328E-3</c:v>
                </c:pt>
                <c:pt idx="8">
                  <c:v>3.5000000000000001E-3</c:v>
                </c:pt>
                <c:pt idx="9">
                  <c:v>1.5833333333333335E-2</c:v>
                </c:pt>
                <c:pt idx="10">
                  <c:v>5.0000000000000001E-3</c:v>
                </c:pt>
                <c:pt idx="11">
                  <c:v>9.75E-3</c:v>
                </c:pt>
                <c:pt idx="12">
                  <c:v>4.0000000000000034E-4</c:v>
                </c:pt>
                <c:pt idx="13">
                  <c:v>0.15049999999999999</c:v>
                </c:pt>
                <c:pt idx="14">
                  <c:v>8.7000000000000008E-2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A6-472E-B1F0-EFB24F5E0839}"/>
            </c:ext>
          </c:extLst>
        </c:ser>
        <c:ser>
          <c:idx val="0"/>
          <c:order val="1"/>
          <c:tx>
            <c:v>2000 Projections</c:v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ProteinVas!$G$26:$G$40</c:f>
              <c:strCache>
                <c:ptCount val="15"/>
                <c:pt idx="0">
                  <c:v>6acd</c:v>
                </c:pt>
                <c:pt idx="1">
                  <c:v>6zge</c:v>
                </c:pt>
                <c:pt idx="2">
                  <c:v>6zgi</c:v>
                </c:pt>
                <c:pt idx="3">
                  <c:v>6zgg</c:v>
                </c:pt>
                <c:pt idx="4">
                  <c:v>6zgh</c:v>
                </c:pt>
                <c:pt idx="5">
                  <c:v>7lws</c:v>
                </c:pt>
                <c:pt idx="6">
                  <c:v>7lwt</c:v>
                </c:pt>
                <c:pt idx="7">
                  <c:v>7lyl</c:v>
                </c:pt>
                <c:pt idx="8">
                  <c:v>7lyn</c:v>
                </c:pt>
                <c:pt idx="9">
                  <c:v>7lww</c:v>
                </c:pt>
                <c:pt idx="10">
                  <c:v>7m8k</c:v>
                </c:pt>
                <c:pt idx="11">
                  <c:v>7kdk</c:v>
                </c:pt>
                <c:pt idx="12">
                  <c:v>6xkl</c:v>
                </c:pt>
                <c:pt idx="13">
                  <c:v>7mjg</c:v>
                </c:pt>
                <c:pt idx="14">
                  <c:v>7krq</c:v>
                </c:pt>
              </c:strCache>
            </c:strRef>
          </c:cat>
          <c:val>
            <c:numRef>
              <c:f>ProteinVas!$H$59:$H$73</c:f>
              <c:numCache>
                <c:formatCode>General</c:formatCode>
                <c:ptCount val="15"/>
                <c:pt idx="0">
                  <c:v>0.217</c:v>
                </c:pt>
                <c:pt idx="1">
                  <c:v>0.111</c:v>
                </c:pt>
                <c:pt idx="2">
                  <c:v>9.7250000000000003E-2</c:v>
                </c:pt>
                <c:pt idx="3">
                  <c:v>0.12525</c:v>
                </c:pt>
                <c:pt idx="4">
                  <c:v>0.10174999999999999</c:v>
                </c:pt>
                <c:pt idx="5">
                  <c:v>1.6E-2</c:v>
                </c:pt>
                <c:pt idx="6">
                  <c:v>1.1250000000000001E-3</c:v>
                </c:pt>
                <c:pt idx="7">
                  <c:v>3.749999999999999E-4</c:v>
                </c:pt>
                <c:pt idx="8">
                  <c:v>8.5000000000000006E-3</c:v>
                </c:pt>
                <c:pt idx="9">
                  <c:v>8.7500000000000008E-3</c:v>
                </c:pt>
                <c:pt idx="10">
                  <c:v>1.175E-2</c:v>
                </c:pt>
                <c:pt idx="11">
                  <c:v>6.2500000000000003E-3</c:v>
                </c:pt>
                <c:pt idx="12">
                  <c:v>7.1250000000000003E-3</c:v>
                </c:pt>
                <c:pt idx="13">
                  <c:v>0.14524999999999999</c:v>
                </c:pt>
                <c:pt idx="14">
                  <c:v>9.5000000000000001E-2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A6-472E-B1F0-EFB24F5E08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443577311"/>
        <c:axId val="443577727"/>
      </c:barChart>
      <c:catAx>
        <c:axId val="4435773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Protein Name</a:t>
                </a:r>
              </a:p>
            </c:rich>
          </c:tx>
          <c:layout>
            <c:manualLayout>
              <c:xMode val="edge"/>
              <c:yMode val="edge"/>
              <c:x val="0.43225277609529578"/>
              <c:y val="0.9250524028519606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3577727"/>
        <c:crosses val="autoZero"/>
        <c:auto val="1"/>
        <c:lblAlgn val="ctr"/>
        <c:lblOffset val="100"/>
        <c:noMultiLvlLbl val="0"/>
      </c:catAx>
      <c:valAx>
        <c:axId val="4435777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 dirty="0"/>
                  <a:t>Average V2 (Abs. value)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35773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651796890773281"/>
          <c:y val="4.7490827983194192E-2"/>
          <c:w val="0.19881000677777511"/>
          <c:h val="0.158664777595115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 b="1" dirty="0"/>
              <a:t>Average Runtime For All Proteins</a:t>
            </a:r>
          </a:p>
        </c:rich>
      </c:tx>
      <c:layout>
        <c:manualLayout>
          <c:xMode val="edge"/>
          <c:yMode val="edge"/>
          <c:x val="0.21898382778012249"/>
          <c:y val="3.48252093867730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9.9652263964697119E-2"/>
          <c:y val="0.14014912738574462"/>
          <c:w val="0.87314343288706198"/>
          <c:h val="0.68029006060457464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ProteinVas!$Q$78</c:f>
              <c:strCache>
                <c:ptCount val="1"/>
                <c:pt idx="0">
                  <c:v>Runtime in Minutes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>
              <a:bevelT w="6350" h="88900"/>
              <a:bevelB w="88900" h="6350"/>
            </a:sp3d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ProteinVas!$P$79:$P$83</c:f>
              <c:strCache>
                <c:ptCount val="5"/>
                <c:pt idx="0">
                  <c:v>100 Projections</c:v>
                </c:pt>
                <c:pt idx="1">
                  <c:v>1000 Projections</c:v>
                </c:pt>
                <c:pt idx="2">
                  <c:v>2000 Projections</c:v>
                </c:pt>
                <c:pt idx="3">
                  <c:v>600 Scanlength</c:v>
                </c:pt>
                <c:pt idx="4">
                  <c:v>200, 400, 600 Scan</c:v>
                </c:pt>
              </c:strCache>
            </c:strRef>
          </c:cat>
          <c:val>
            <c:numRef>
              <c:f>ProteinVas!$Q$79:$Q$83</c:f>
              <c:numCache>
                <c:formatCode>General</c:formatCode>
                <c:ptCount val="5"/>
                <c:pt idx="0">
                  <c:v>45.389166666666668</c:v>
                </c:pt>
                <c:pt idx="1">
                  <c:v>146.55070921985816</c:v>
                </c:pt>
                <c:pt idx="2">
                  <c:v>267.57727272727271</c:v>
                </c:pt>
                <c:pt idx="3">
                  <c:v>570.99763619506246</c:v>
                </c:pt>
                <c:pt idx="4">
                  <c:v>1055.9942038605554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CD-4DED-BF74-C458F3C77B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gapDepth val="70"/>
        <c:shape val="box"/>
        <c:axId val="1916327727"/>
        <c:axId val="1916325231"/>
        <c:axId val="0"/>
      </c:bar3DChart>
      <c:catAx>
        <c:axId val="191632772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/>
                  <a:t>Number of Projections / Scan Type</a:t>
                </a:r>
              </a:p>
            </c:rich>
          </c:tx>
          <c:layout>
            <c:manualLayout>
              <c:xMode val="edge"/>
              <c:yMode val="edge"/>
              <c:x val="0.32688074352744106"/>
              <c:y val="0.9385742343131707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6325231"/>
        <c:crosses val="autoZero"/>
        <c:auto val="1"/>
        <c:lblAlgn val="ctr"/>
        <c:lblOffset val="100"/>
        <c:noMultiLvlLbl val="0"/>
      </c:catAx>
      <c:valAx>
        <c:axId val="1916325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Runtime in Minutes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63277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Total V2 for Wild SARS-CoV-2 S Proteins</a:t>
            </a:r>
          </a:p>
        </c:rich>
      </c:tx>
      <c:layout>
        <c:manualLayout>
          <c:xMode val="edge"/>
          <c:yMode val="edge"/>
          <c:x val="0.22992755064215517"/>
          <c:y val="4.722121646056707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5553149606299214E-2"/>
          <c:y val="0.16827449851895493"/>
          <c:w val="0.88389129483814521"/>
          <c:h val="0.669869995868467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ProteinVas!$G$97</c:f>
              <c:strCache>
                <c:ptCount val="1"/>
                <c:pt idx="0">
                  <c:v>Uncleaved Closed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ProteinVas!$H$97</c:f>
              <c:numCache>
                <c:formatCode>General</c:formatCode>
                <c:ptCount val="1"/>
                <c:pt idx="0">
                  <c:v>0.111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7A-4132-97EB-FDCBCBE8FE6D}"/>
            </c:ext>
          </c:extLst>
        </c:ser>
        <c:ser>
          <c:idx val="1"/>
          <c:order val="1"/>
          <c:tx>
            <c:strRef>
              <c:f>ProteinVas!$G$98</c:f>
              <c:strCache>
                <c:ptCount val="1"/>
                <c:pt idx="0">
                  <c:v>Cleaved Closed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ProteinVas!$H$98</c:f>
              <c:numCache>
                <c:formatCode>General</c:formatCode>
                <c:ptCount val="1"/>
                <c:pt idx="0">
                  <c:v>9.7250000000000003E-2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7A-4132-97EB-FDCBCBE8FE6D}"/>
            </c:ext>
          </c:extLst>
        </c:ser>
        <c:ser>
          <c:idx val="2"/>
          <c:order val="2"/>
          <c:tx>
            <c:strRef>
              <c:f>ProteinVas!$G$99</c:f>
              <c:strCache>
                <c:ptCount val="1"/>
                <c:pt idx="0">
                  <c:v>Cleaved Open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val>
            <c:numRef>
              <c:f>ProteinVas!$H$99</c:f>
              <c:numCache>
                <c:formatCode>General</c:formatCode>
                <c:ptCount val="1"/>
                <c:pt idx="0">
                  <c:v>0.12525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97A-4132-97EB-FDCBCBE8FE6D}"/>
            </c:ext>
          </c:extLst>
        </c:ser>
        <c:ser>
          <c:idx val="3"/>
          <c:order val="3"/>
          <c:tx>
            <c:strRef>
              <c:f>ProteinVas!$G$100</c:f>
              <c:strCache>
                <c:ptCount val="1"/>
                <c:pt idx="0">
                  <c:v>Cleaved Intermediate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val>
            <c:numRef>
              <c:f>ProteinVas!$H$100</c:f>
              <c:numCache>
                <c:formatCode>General</c:formatCode>
                <c:ptCount val="1"/>
                <c:pt idx="0">
                  <c:v>0.10174999999999999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97A-4132-97EB-FDCBCBE8FE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27"/>
        <c:axId val="321509455"/>
        <c:axId val="321500719"/>
      </c:barChart>
      <c:catAx>
        <c:axId val="32150945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1500719"/>
        <c:crosses val="autoZero"/>
        <c:auto val="1"/>
        <c:lblAlgn val="ctr"/>
        <c:lblOffset val="100"/>
        <c:noMultiLvlLbl val="0"/>
      </c:catAx>
      <c:valAx>
        <c:axId val="321500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15094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1461286089238832E-2"/>
          <c:y val="0.84958138798087934"/>
          <c:w val="0.87859878326253871"/>
          <c:h val="0.1275440500579056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6T18:31:42.681" idx="17">
    <p:pos x="10" y="10"/>
    <p:text>Furin cleavage sites, which SARS-CoV-2 S has an extra of, are important for the protein because the furin-cleaved S proteins have lower stability, increasing the amount of proteins which have the open conformation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5T19:39:59.519" idx="1">
    <p:pos x="6746" y="1562"/>
    <p:text>RBD-Up -&gt; V2 increase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5T19:40:26.703" idx="2">
    <p:pos x="4546" y="1842"/>
    <p:text>RBD-Up -&gt; V2 increase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5T19:40:35.381" idx="3">
    <p:pos x="1994" y="2066"/>
    <p:text>Dips are only in wild proteins</p:text>
    <p:extLst>
      <p:ext uri="{C676402C-5697-4E1C-873F-D02D1690AC5C}">
        <p15:threadingInfo xmlns:p15="http://schemas.microsoft.com/office/powerpoint/2012/main" timeZoneBias="240"/>
      </p:ext>
    </p:extLst>
  </p:cm>
  <p:cm authorId="1" dt="2021-07-25T19:51:45.017" idx="14">
    <p:pos x="1994" y="2162"/>
    <p:text>Reason for this is unknown</p:text>
    <p:extLst>
      <p:ext uri="{C676402C-5697-4E1C-873F-D02D1690AC5C}">
        <p15:threadingInfo xmlns:p15="http://schemas.microsoft.com/office/powerpoint/2012/main" timeZoneBias="240">
          <p15:parentCm authorId="1" idx="3"/>
        </p15:threadingInfo>
      </p:ext>
    </p:extLst>
  </p:cm>
  <p:cm authorId="1" dt="2021-07-25T19:40:48.484" idx="4">
    <p:pos x="5098" y="1578"/>
    <p:text>Variants -&gt; V2 increase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5T19:41:06.137" idx="5">
    <p:pos x="1130" y="2042"/>
    <p:text>Variants -&gt; V2 increase</p:text>
    <p:extLst>
      <p:ext uri="{C676402C-5697-4E1C-873F-D02D1690AC5C}">
        <p15:threadingInfo xmlns:p15="http://schemas.microsoft.com/office/powerpoint/2012/main" timeZoneBias="240"/>
      </p:ext>
    </p:extLst>
  </p:cm>
  <p:cm authorId="1" dt="2021-07-25T19:41:16.079" idx="6">
    <p:pos x="5066" y="2106"/>
    <p:text>RBD-Up -&gt; V2 increase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5T19:41:30.384" idx="7">
    <p:pos x="981" y="392"/>
    <p:text>RBD-Up -&gt; V2 increase</p:text>
    <p:extLst>
      <p:ext uri="{C676402C-5697-4E1C-873F-D02D1690AC5C}">
        <p15:threadingInfo xmlns:p15="http://schemas.microsoft.com/office/powerpoint/2012/main" timeZoneBias="240"/>
      </p:ext>
    </p:extLst>
  </p:cm>
  <p:cm authorId="1" dt="2021-07-25T19:41:45.887" idx="8">
    <p:pos x="1002" y="1634"/>
    <p:text>Variants -&gt; V2 increase</p:text>
    <p:extLst>
      <p:ext uri="{C676402C-5697-4E1C-873F-D02D1690AC5C}">
        <p15:threadingInfo xmlns:p15="http://schemas.microsoft.com/office/powerpoint/2012/main" timeZoneBias="240"/>
      </p:ext>
    </p:extLst>
  </p:cm>
  <p:cm authorId="1" dt="2021-07-25T19:42:04.467" idx="9">
    <p:pos x="1002" y="2546"/>
    <p:text>Hint that complexity from RBD through the HR1 domains appears to be related to how effective the protein is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5T19:50:09.509" idx="13">
    <p:pos x="10" y="10"/>
    <p:text>Talk about mutations which could be the reason for increased knottedness around the peak segment areas</p:text>
    <p:extLst>
      <p:ext uri="{C676402C-5697-4E1C-873F-D02D1690AC5C}">
        <p15:threadingInfo xmlns:p15="http://schemas.microsoft.com/office/powerpoint/2012/main" timeZoneBias="240"/>
      </p:ext>
    </p:extLst>
  </p:cm>
  <p:cm authorId="1" dt="2021-07-25T20:04:38.083" idx="15">
    <p:pos x="1648" y="3464"/>
    <p:text>Functional changes resulting from these particular mutations are unknown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7-25T19:43:36.769" idx="11">
    <p:pos x="3666" y="2970"/>
    <p:text>Show the peak from 696:1047 to 14:1097 in the matrix</p:text>
    <p:extLst>
      <p:ext uri="{C676402C-5697-4E1C-873F-D02D1690AC5C}">
        <p15:threadingInfo xmlns:p15="http://schemas.microsoft.com/office/powerpoint/2012/main" timeZoneBias="240"/>
      </p:ext>
    </p:extLst>
  </p:cm>
  <p:cm authorId="1" dt="2021-07-25T19:46:43.815" idx="12">
    <p:pos x="2322" y="2298"/>
    <p:text>Show the dips from 64:319 to 64:1146 and 469:519 to 469:1146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e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D78C5-FAF4-4263-84DD-579F970B9B04}" type="datetimeFigureOut">
              <a:rPr lang="en-US" smtClean="0"/>
              <a:t>7/26/2021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E2BF2E-52C3-4B53-8A39-72F148B59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34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35B7CBE-8165-4C4A-9112-47FC1C363A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546EC-2765-42DC-923A-7AC553079E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AA7F096-3D92-49B2-9462-B267FBCA6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48000"/>
            <a:ext cx="4813299" cy="720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Edit Title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64F11C9E-726F-4C52-8D5A-A8A26285AC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5999" y="1439069"/>
            <a:ext cx="4813300" cy="360362"/>
          </a:xfrm>
        </p:spPr>
        <p:txBody>
          <a:bodyPr/>
          <a:lstStyle>
            <a:lvl1pPr marL="0" indent="0">
              <a:buNone/>
              <a:defRPr sz="2300" b="1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2" name="Left Col">
            <a:extLst>
              <a:ext uri="{FF2B5EF4-FFF2-40B4-BE49-F238E27FC236}">
                <a16:creationId xmlns:a16="http://schemas.microsoft.com/office/drawing/2014/main" id="{2E72D7CC-5638-4650-AF1E-F213382BEF8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5997" y="2232000"/>
            <a:ext cx="4813301" cy="3888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DF9F55-97BD-4FB9-9BED-8242E0D32CF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52000" y="6355307"/>
            <a:ext cx="4114800" cy="249385"/>
          </a:xfrm>
          <a:solidFill>
            <a:schemeClr val="tx1"/>
          </a:solidFill>
        </p:spPr>
        <p:txBody>
          <a:bodyPr lIns="720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603206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0">
              <a:schemeClr val="bg2">
                <a:shade val="92000"/>
                <a:hueMod val="104000"/>
                <a:satMod val="140000"/>
                <a:lumMod val="34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7D4B16D-600A-41A1-8B1B-3727C56C0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7C35E0-BD19-4AFC-81BF-7A7507E9C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60000"/>
            </a:schemeClr>
          </a:solidFill>
          <a:effectLst/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1E08D20A-3975-4596-85C6-D4679958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30A9349-BFE4-4720-A229-98DCD3B69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28487744-BBC9-4D40-85B3-0D45003C3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FAD6EF4D-97BD-46B4-9B5B-CD70971DD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10DCC42-11D2-4162-B47A-869B3F669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DE4880D6-6ECE-4F1B-B474-FE3940D0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A1A39307-F675-49D2-9E45-28DA2AB5C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AC5E23C5-C5D6-4BC3-9531-C0B2D7D29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D3FC0A7-9672-4B19-8D54-71C3B39F7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911D04C-3FFB-4D1E-8F59-5C02692E3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0178C8F-EF32-4F3D-B022-60A7DE136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EEB2DD25-DE0D-48CE-8218-E4EF12273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13C92E55-66CB-48F7-BF28-5D8ED146B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CB0B6C7B-4820-48AB-92AF-896559F00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2018EECD-4518-458F-989E-6FCAE5AE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1FB0915F-3C52-468A-87E7-F3EE381DA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7B184771-5A8E-4ED5-9179-24B19F26C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C5162D1-D64C-4FBA-BE86-11B27A743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9EFF345C-6A58-4123-B2D1-2ED9E3691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3CE89F7-AE1C-4370-920E-EE04C412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D6E298F6-F99D-49EF-B614-24D2179C2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2424FD35-451D-468C-9EB2-8DA350C12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5BC0C6F-B91F-42CC-9046-522FE8223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F88AFBEE-A8B5-4B18-B834-5269F6C13C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64B0F493-EC69-4C85-87D4-287628231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09920E7F-979C-40F6-8FB1-791325A4A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1387BCC3-D7BF-443E-B18C-87B696E64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F1C0670D-9FA2-48D7-AFDB-4438ECC3E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34088C0C-CAD1-4E66-A162-1D7020365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B8C224A6-72B4-4763-B708-65A321D0D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2EE3A964-523C-470B-8B10-09053452C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1B87487E-C0EA-4E2A-8FC0-3D4C4F017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D8B57E7E-D885-4A0B-BBA0-E3BC3A68C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6FB84573-B84B-4571-A6E5-91CD308E7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7EE5EE00-E139-4AB9-ACFC-5E39CFA95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5A38A6AA-6753-4EFE-94BB-96DF7397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506AB599-570B-4547-97F4-F2C672301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9AFDEA1E-DBAB-4507-8D36-786F19A85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C824D6F7-0BDF-4C8C-869D-BDDEB0764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6953C491-AE0F-4D2B-9474-18D5E8B5D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5B956350-9BDD-4090-B2B6-12C13D1CE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CE31E80-E354-44C3-81E0-4E3E41DDF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9DFA35DB-5360-405A-A7EB-064E51FBC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2DA499BD-4313-4AD1-BE87-4BEF50FEC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680E4C6D-12D1-417A-A709-EC416D98F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C93537B4-09B6-4CC6-92DE-3D3BDAC7A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D100FC5-9EA8-4DA7-AFA4-BC60831FD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3F10D757-6A3B-4314-9755-419B3738E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28A4D881-D08B-4AAF-866D-7C3160112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A666F3F8-571E-483F-9B9F-31EDB91A9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18305C0F-0A00-450D-92A1-313C72439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9A5635D8-CCB7-4D16-BB87-B1BC1AC97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7C10A784-B5EE-4486-96E7-3CC72B93A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AE5FA7CA-916C-4A34-A727-E0289D891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6" name="Picture 2">
            <a:extLst>
              <a:ext uri="{FF2B5EF4-FFF2-40B4-BE49-F238E27FC236}">
                <a16:creationId xmlns:a16="http://schemas.microsoft.com/office/drawing/2014/main" id="{51039561-92F9-40EE-900B-6AA0F5804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9525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902DA06-324A-48CE-8C20-94535480A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133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itle 1">
            <a:extLst>
              <a:ext uri="{FF2B5EF4-FFF2-40B4-BE49-F238E27FC236}">
                <a16:creationId xmlns:a16="http://schemas.microsoft.com/office/drawing/2014/main" id="{4161A7FC-FE58-4252-BCB4-D9521522B6F1}"/>
              </a:ext>
            </a:extLst>
          </p:cNvPr>
          <p:cNvSpPr txBox="1">
            <a:spLocks/>
          </p:cNvSpPr>
          <p:nvPr/>
        </p:nvSpPr>
        <p:spPr>
          <a:xfrm>
            <a:off x="2365720" y="1454685"/>
            <a:ext cx="4597966" cy="36586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94000"/>
              </a:lnSpc>
            </a:pPr>
            <a:r>
              <a:rPr lang="en-US" sz="4000" b="1" dirty="0"/>
              <a:t>Characterizing SARS-Cov-2</a:t>
            </a:r>
            <a:br>
              <a:rPr lang="en-US" sz="4000" b="1" dirty="0"/>
            </a:br>
            <a:r>
              <a:rPr lang="en-US" sz="4000" b="1" dirty="0"/>
              <a:t>Spike Protein Structure using second Vassiliev Measure</a:t>
            </a:r>
          </a:p>
        </p:txBody>
      </p:sp>
      <p:sp>
        <p:nvSpPr>
          <p:cNvPr id="71" name="Subtitle 2">
            <a:extLst>
              <a:ext uri="{FF2B5EF4-FFF2-40B4-BE49-F238E27FC236}">
                <a16:creationId xmlns:a16="http://schemas.microsoft.com/office/drawing/2014/main" id="{74AC5FB6-2EF8-40C9-89E5-50F3554EE84A}"/>
              </a:ext>
            </a:extLst>
          </p:cNvPr>
          <p:cNvSpPr txBox="1">
            <a:spLocks/>
          </p:cNvSpPr>
          <p:nvPr/>
        </p:nvSpPr>
        <p:spPr>
          <a:xfrm>
            <a:off x="7466980" y="1454684"/>
            <a:ext cx="3987744" cy="32173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2800" b="1" cap="none" dirty="0">
                <a:solidFill>
                  <a:schemeClr val="tx1"/>
                </a:solidFill>
              </a:rPr>
              <a:t>Jason Middlebrook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2400" cap="none" dirty="0">
                <a:solidFill>
                  <a:schemeClr val="tx1"/>
                </a:solidFill>
              </a:rPr>
              <a:t>Department of Computing,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2400" cap="none" dirty="0">
                <a:solidFill>
                  <a:schemeClr val="tx1"/>
                </a:solidFill>
              </a:rPr>
              <a:t>East Tennessee State University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2800" b="1" cap="none" dirty="0">
                <a:solidFill>
                  <a:schemeClr val="tx1"/>
                </a:solidFill>
              </a:rPr>
              <a:t>Mentor, Professor Eleni Panagiotou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2400" cap="none" dirty="0">
                <a:solidFill>
                  <a:schemeClr val="tx1"/>
                </a:solidFill>
              </a:rPr>
              <a:t>Department of Mathematics and SimCenter, UTC</a:t>
            </a:r>
          </a:p>
        </p:txBody>
      </p:sp>
      <p:sp>
        <p:nvSpPr>
          <p:cNvPr id="75" name="Subtitle 2">
            <a:extLst>
              <a:ext uri="{FF2B5EF4-FFF2-40B4-BE49-F238E27FC236}">
                <a16:creationId xmlns:a16="http://schemas.microsoft.com/office/drawing/2014/main" id="{3609D7AC-3B1C-45B1-A777-8C4A7909C6EB}"/>
              </a:ext>
            </a:extLst>
          </p:cNvPr>
          <p:cNvSpPr txBox="1">
            <a:spLocks/>
          </p:cNvSpPr>
          <p:nvPr/>
        </p:nvSpPr>
        <p:spPr>
          <a:xfrm>
            <a:off x="7466980" y="4690006"/>
            <a:ext cx="1743281" cy="3831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2200" cap="none" dirty="0">
                <a:solidFill>
                  <a:schemeClr val="tx1"/>
                </a:solidFill>
              </a:rPr>
              <a:t>07/29/2021</a:t>
            </a:r>
          </a:p>
        </p:txBody>
      </p:sp>
    </p:spTree>
    <p:extLst>
      <p:ext uri="{BB962C8B-B14F-4D97-AF65-F5344CB8AC3E}">
        <p14:creationId xmlns:p14="http://schemas.microsoft.com/office/powerpoint/2010/main" val="175882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667"/>
    </mc:Choice>
    <mc:Fallback xmlns="">
      <p:transition spd="slow" advTm="2566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1A310-8D7E-486A-B68A-7EBA9E45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209" y="649356"/>
            <a:ext cx="9775202" cy="1258901"/>
          </a:xfrm>
        </p:spPr>
        <p:txBody>
          <a:bodyPr>
            <a:normAutofit/>
          </a:bodyPr>
          <a:lstStyle/>
          <a:p>
            <a:r>
              <a:rPr lang="en-US" sz="4400" dirty="0"/>
              <a:t>Vassiliev projections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96F0C-8204-447F-9920-88EB56497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811" y="2097087"/>
            <a:ext cx="6028876" cy="3911501"/>
          </a:xfrm>
        </p:spPr>
        <p:txBody>
          <a:bodyPr>
            <a:normAutofit fontScale="92500"/>
          </a:bodyPr>
          <a:lstStyle/>
          <a:p>
            <a:r>
              <a:rPr lang="en-US" sz="2800" dirty="0"/>
              <a:t>To calculate V2 for open knots (proteins), we must use 2-d projections of the protein</a:t>
            </a:r>
          </a:p>
          <a:p>
            <a:r>
              <a:rPr lang="en-US" sz="2800" dirty="0"/>
              <a:t>We take </a:t>
            </a:r>
            <a:r>
              <a:rPr lang="en-US" sz="2800" dirty="0">
                <a:solidFill>
                  <a:schemeClr val="accent3"/>
                </a:solidFill>
              </a:rPr>
              <a:t>projections onto random planes</a:t>
            </a:r>
          </a:p>
          <a:p>
            <a:r>
              <a:rPr lang="en-US" sz="2800" dirty="0"/>
              <a:t>For each projection we can calculate using the alternating signed crossings</a:t>
            </a:r>
          </a:p>
          <a:p>
            <a:r>
              <a:rPr lang="en-US" sz="2800" dirty="0"/>
              <a:t>V2 is equal to the average of this over all projection directions</a:t>
            </a:r>
          </a:p>
          <a:p>
            <a:endParaRPr lang="en-US" sz="2800" dirty="0"/>
          </a:p>
          <a:p>
            <a:endParaRPr lang="en-US" sz="2800" dirty="0"/>
          </a:p>
        </p:txBody>
      </p:sp>
      <p:pic>
        <p:nvPicPr>
          <p:cNvPr id="13" name="Screen Recording 12">
            <a:hlinkClick r:id="" action="ppaction://media"/>
            <a:extLst>
              <a:ext uri="{FF2B5EF4-FFF2-40B4-BE49-F238E27FC236}">
                <a16:creationId xmlns:a16="http://schemas.microsoft.com/office/drawing/2014/main" id="{5D969ACF-DA4E-4E91-B91D-527FAAA96F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>
            <a:lum bright="-12000" contrast="15000"/>
          </a:blip>
          <a:srcRect l="7584" t="6410" r="9900" b="2482"/>
          <a:stretch/>
        </p:blipFill>
        <p:spPr>
          <a:xfrm>
            <a:off x="7335347" y="2097087"/>
            <a:ext cx="3760839" cy="3419142"/>
          </a:xfrm>
          <a:prstGeom prst="rect">
            <a:avLst/>
          </a:prstGeom>
        </p:spPr>
      </p:pic>
      <p:pic>
        <p:nvPicPr>
          <p:cNvPr id="14" name="Screen Recording 13">
            <a:hlinkClick r:id="" action="ppaction://media"/>
            <a:extLst>
              <a:ext uri="{FF2B5EF4-FFF2-40B4-BE49-F238E27FC236}">
                <a16:creationId xmlns:a16="http://schemas.microsoft.com/office/drawing/2014/main" id="{7919B347-F506-4DC2-89CA-23E7A47EA93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5740" t="1619" r="10029" b="4446"/>
          <a:stretch/>
        </p:blipFill>
        <p:spPr>
          <a:xfrm>
            <a:off x="7335347" y="2097087"/>
            <a:ext cx="3760838" cy="341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683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3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3537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1" dur="1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234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Picture 2">
            <a:extLst>
              <a:ext uri="{FF2B5EF4-FFF2-40B4-BE49-F238E27FC236}">
                <a16:creationId xmlns:a16="http://schemas.microsoft.com/office/drawing/2014/main" id="{38BFA449-4933-478B-B27D-ACCC557F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21A37DB-EDD2-4025-A254-7FE5E4C7A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217" name="Rectangle 5">
              <a:extLst>
                <a:ext uri="{FF2B5EF4-FFF2-40B4-BE49-F238E27FC236}">
                  <a16:creationId xmlns:a16="http://schemas.microsoft.com/office/drawing/2014/main" id="{708D40D6-935E-4579-ABE6-A99C7E33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8" name="Freeform 6">
              <a:extLst>
                <a:ext uri="{FF2B5EF4-FFF2-40B4-BE49-F238E27FC236}">
                  <a16:creationId xmlns:a16="http://schemas.microsoft.com/office/drawing/2014/main" id="{F9775315-32FD-4BD8-BB73-F51CD2C68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Freeform 7">
              <a:extLst>
                <a:ext uri="{FF2B5EF4-FFF2-40B4-BE49-F238E27FC236}">
                  <a16:creationId xmlns:a16="http://schemas.microsoft.com/office/drawing/2014/main" id="{336A6870-9B40-41FF-B9F4-A6BA3B298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Rectangle 8">
              <a:extLst>
                <a:ext uri="{FF2B5EF4-FFF2-40B4-BE49-F238E27FC236}">
                  <a16:creationId xmlns:a16="http://schemas.microsoft.com/office/drawing/2014/main" id="{C710122E-DD96-4794-A7E0-04B497DA5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1" name="Freeform 9">
              <a:extLst>
                <a:ext uri="{FF2B5EF4-FFF2-40B4-BE49-F238E27FC236}">
                  <a16:creationId xmlns:a16="http://schemas.microsoft.com/office/drawing/2014/main" id="{4F4CBCBE-E77B-4F77-A0FC-8E53E8222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10">
              <a:extLst>
                <a:ext uri="{FF2B5EF4-FFF2-40B4-BE49-F238E27FC236}">
                  <a16:creationId xmlns:a16="http://schemas.microsoft.com/office/drawing/2014/main" id="{3AADEE32-46BC-4B55-9FB4-EC09FF4B7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11">
              <a:extLst>
                <a:ext uri="{FF2B5EF4-FFF2-40B4-BE49-F238E27FC236}">
                  <a16:creationId xmlns:a16="http://schemas.microsoft.com/office/drawing/2014/main" id="{49C2E1A9-8937-452C-B9FC-E7359288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12">
              <a:extLst>
                <a:ext uri="{FF2B5EF4-FFF2-40B4-BE49-F238E27FC236}">
                  <a16:creationId xmlns:a16="http://schemas.microsoft.com/office/drawing/2014/main" id="{52F0D79A-B92A-42F1-9DC4-3768BB84C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13">
              <a:extLst>
                <a:ext uri="{FF2B5EF4-FFF2-40B4-BE49-F238E27FC236}">
                  <a16:creationId xmlns:a16="http://schemas.microsoft.com/office/drawing/2014/main" id="{DF9A7FE6-2AA9-4245-A3FD-2B1E9B419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14">
              <a:extLst>
                <a:ext uri="{FF2B5EF4-FFF2-40B4-BE49-F238E27FC236}">
                  <a16:creationId xmlns:a16="http://schemas.microsoft.com/office/drawing/2014/main" id="{5DBCDEBC-5990-40B3-B01F-0901475F5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15">
              <a:extLst>
                <a:ext uri="{FF2B5EF4-FFF2-40B4-BE49-F238E27FC236}">
                  <a16:creationId xmlns:a16="http://schemas.microsoft.com/office/drawing/2014/main" id="{4F679A7F-49B5-4FB8-8861-39C0B1A78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16">
              <a:extLst>
                <a:ext uri="{FF2B5EF4-FFF2-40B4-BE49-F238E27FC236}">
                  <a16:creationId xmlns:a16="http://schemas.microsoft.com/office/drawing/2014/main" id="{25A941BD-9824-47D0-835E-824412568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17">
              <a:extLst>
                <a:ext uri="{FF2B5EF4-FFF2-40B4-BE49-F238E27FC236}">
                  <a16:creationId xmlns:a16="http://schemas.microsoft.com/office/drawing/2014/main" id="{9788DF14-5749-40F7-9AFC-400AB2F61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18">
              <a:extLst>
                <a:ext uri="{FF2B5EF4-FFF2-40B4-BE49-F238E27FC236}">
                  <a16:creationId xmlns:a16="http://schemas.microsoft.com/office/drawing/2014/main" id="{E1032387-9F5C-4637-A5BC-43C8FDFF3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19">
              <a:extLst>
                <a:ext uri="{FF2B5EF4-FFF2-40B4-BE49-F238E27FC236}">
                  <a16:creationId xmlns:a16="http://schemas.microsoft.com/office/drawing/2014/main" id="{E0AE6232-915A-4EDB-BC6C-546E772D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20">
              <a:extLst>
                <a:ext uri="{FF2B5EF4-FFF2-40B4-BE49-F238E27FC236}">
                  <a16:creationId xmlns:a16="http://schemas.microsoft.com/office/drawing/2014/main" id="{4B47A13E-CFFB-493F-8C53-266B8A9D14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21">
              <a:extLst>
                <a:ext uri="{FF2B5EF4-FFF2-40B4-BE49-F238E27FC236}">
                  <a16:creationId xmlns:a16="http://schemas.microsoft.com/office/drawing/2014/main" id="{CFD722CE-8752-4A08-B23F-764AB47D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22">
              <a:extLst>
                <a:ext uri="{FF2B5EF4-FFF2-40B4-BE49-F238E27FC236}">
                  <a16:creationId xmlns:a16="http://schemas.microsoft.com/office/drawing/2014/main" id="{042C13BD-E9AE-4C85-B32E-8913F9B270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23">
              <a:extLst>
                <a:ext uri="{FF2B5EF4-FFF2-40B4-BE49-F238E27FC236}">
                  <a16:creationId xmlns:a16="http://schemas.microsoft.com/office/drawing/2014/main" id="{4598BDC2-ABB1-475A-89A7-29713D01C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24">
              <a:extLst>
                <a:ext uri="{FF2B5EF4-FFF2-40B4-BE49-F238E27FC236}">
                  <a16:creationId xmlns:a16="http://schemas.microsoft.com/office/drawing/2014/main" id="{2B080B8C-F78B-4171-A1BC-CA5BE0F56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25">
              <a:extLst>
                <a:ext uri="{FF2B5EF4-FFF2-40B4-BE49-F238E27FC236}">
                  <a16:creationId xmlns:a16="http://schemas.microsoft.com/office/drawing/2014/main" id="{71741891-D8A9-46B8-B264-5459DCF9E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26">
              <a:extLst>
                <a:ext uri="{FF2B5EF4-FFF2-40B4-BE49-F238E27FC236}">
                  <a16:creationId xmlns:a16="http://schemas.microsoft.com/office/drawing/2014/main" id="{A109E82B-1D08-4B6E-9B6C-FE2EC6D53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27">
              <a:extLst>
                <a:ext uri="{FF2B5EF4-FFF2-40B4-BE49-F238E27FC236}">
                  <a16:creationId xmlns:a16="http://schemas.microsoft.com/office/drawing/2014/main" id="{F35E73B8-CFFA-479A-9DE0-5300299D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28">
              <a:extLst>
                <a:ext uri="{FF2B5EF4-FFF2-40B4-BE49-F238E27FC236}">
                  <a16:creationId xmlns:a16="http://schemas.microsoft.com/office/drawing/2014/main" id="{B0B910CE-9CED-4630-9203-347D1B6D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29">
              <a:extLst>
                <a:ext uri="{FF2B5EF4-FFF2-40B4-BE49-F238E27FC236}">
                  <a16:creationId xmlns:a16="http://schemas.microsoft.com/office/drawing/2014/main" id="{D06A4D8D-E038-4ED6-9E80-4E91BA84A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30">
              <a:extLst>
                <a:ext uri="{FF2B5EF4-FFF2-40B4-BE49-F238E27FC236}">
                  <a16:creationId xmlns:a16="http://schemas.microsoft.com/office/drawing/2014/main" id="{5EC8C817-4C9E-45E8-B74C-729F1C3FB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31">
              <a:extLst>
                <a:ext uri="{FF2B5EF4-FFF2-40B4-BE49-F238E27FC236}">
                  <a16:creationId xmlns:a16="http://schemas.microsoft.com/office/drawing/2014/main" id="{226556E8-E6A7-4D81-9C6C-A69A8B611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32">
              <a:extLst>
                <a:ext uri="{FF2B5EF4-FFF2-40B4-BE49-F238E27FC236}">
                  <a16:creationId xmlns:a16="http://schemas.microsoft.com/office/drawing/2014/main" id="{BF75F646-19BF-4436-97C0-BE3EBEEF9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Rectangle 33">
              <a:extLst>
                <a:ext uri="{FF2B5EF4-FFF2-40B4-BE49-F238E27FC236}">
                  <a16:creationId xmlns:a16="http://schemas.microsoft.com/office/drawing/2014/main" id="{222B076E-642A-4E93-8143-3A8D88975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6" name="Freeform 34">
              <a:extLst>
                <a:ext uri="{FF2B5EF4-FFF2-40B4-BE49-F238E27FC236}">
                  <a16:creationId xmlns:a16="http://schemas.microsoft.com/office/drawing/2014/main" id="{569DC54F-1DCD-40F9-B756-A79C3170C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35">
              <a:extLst>
                <a:ext uri="{FF2B5EF4-FFF2-40B4-BE49-F238E27FC236}">
                  <a16:creationId xmlns:a16="http://schemas.microsoft.com/office/drawing/2014/main" id="{D6F49EF9-430E-4A1B-9A18-6C247E71E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36">
              <a:extLst>
                <a:ext uri="{FF2B5EF4-FFF2-40B4-BE49-F238E27FC236}">
                  <a16:creationId xmlns:a16="http://schemas.microsoft.com/office/drawing/2014/main" id="{C94C2930-C094-4CF9-8449-60C7BAE98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37">
              <a:extLst>
                <a:ext uri="{FF2B5EF4-FFF2-40B4-BE49-F238E27FC236}">
                  <a16:creationId xmlns:a16="http://schemas.microsoft.com/office/drawing/2014/main" id="{B4FF864C-97F2-40BD-95D1-E47527BCB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38">
              <a:extLst>
                <a:ext uri="{FF2B5EF4-FFF2-40B4-BE49-F238E27FC236}">
                  <a16:creationId xmlns:a16="http://schemas.microsoft.com/office/drawing/2014/main" id="{E8804833-F6BB-4F88-BA24-F59429C71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39">
              <a:extLst>
                <a:ext uri="{FF2B5EF4-FFF2-40B4-BE49-F238E27FC236}">
                  <a16:creationId xmlns:a16="http://schemas.microsoft.com/office/drawing/2014/main" id="{29A4A3B0-4E15-432A-92DB-7B9E57601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40">
              <a:extLst>
                <a:ext uri="{FF2B5EF4-FFF2-40B4-BE49-F238E27FC236}">
                  <a16:creationId xmlns:a16="http://schemas.microsoft.com/office/drawing/2014/main" id="{3CAB34B1-2BFA-44A9-AC3E-D300B30B7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41">
              <a:extLst>
                <a:ext uri="{FF2B5EF4-FFF2-40B4-BE49-F238E27FC236}">
                  <a16:creationId xmlns:a16="http://schemas.microsoft.com/office/drawing/2014/main" id="{F92527C9-EADB-4C47-BA6A-E70AC9FEC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42">
              <a:extLst>
                <a:ext uri="{FF2B5EF4-FFF2-40B4-BE49-F238E27FC236}">
                  <a16:creationId xmlns:a16="http://schemas.microsoft.com/office/drawing/2014/main" id="{B9808241-C113-44CB-810B-CCBA18955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43">
              <a:extLst>
                <a:ext uri="{FF2B5EF4-FFF2-40B4-BE49-F238E27FC236}">
                  <a16:creationId xmlns:a16="http://schemas.microsoft.com/office/drawing/2014/main" id="{67AEC938-B302-4DA0-9A63-39F2BC34A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44">
              <a:extLst>
                <a:ext uri="{FF2B5EF4-FFF2-40B4-BE49-F238E27FC236}">
                  <a16:creationId xmlns:a16="http://schemas.microsoft.com/office/drawing/2014/main" id="{4A1D4FCF-06B8-4AD3-A750-2B6C298C2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Rectangle 45">
              <a:extLst>
                <a:ext uri="{FF2B5EF4-FFF2-40B4-BE49-F238E27FC236}">
                  <a16:creationId xmlns:a16="http://schemas.microsoft.com/office/drawing/2014/main" id="{B99F5A7E-1A7F-43C2-AC7A-A1B877D0A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8" name="Freeform 46">
              <a:extLst>
                <a:ext uri="{FF2B5EF4-FFF2-40B4-BE49-F238E27FC236}">
                  <a16:creationId xmlns:a16="http://schemas.microsoft.com/office/drawing/2014/main" id="{5B2DDAA2-7B26-47EF-B7D6-B00B653B3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47">
              <a:extLst>
                <a:ext uri="{FF2B5EF4-FFF2-40B4-BE49-F238E27FC236}">
                  <a16:creationId xmlns:a16="http://schemas.microsoft.com/office/drawing/2014/main" id="{7050BAA0-A0C9-4670-B76F-CC87679BC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48">
              <a:extLst>
                <a:ext uri="{FF2B5EF4-FFF2-40B4-BE49-F238E27FC236}">
                  <a16:creationId xmlns:a16="http://schemas.microsoft.com/office/drawing/2014/main" id="{296F765D-D9A6-4D73-88D8-0DCC5012B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49">
              <a:extLst>
                <a:ext uri="{FF2B5EF4-FFF2-40B4-BE49-F238E27FC236}">
                  <a16:creationId xmlns:a16="http://schemas.microsoft.com/office/drawing/2014/main" id="{30C0F78F-AC50-4DFA-B5A8-A68422EC0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reeform 50">
              <a:extLst>
                <a:ext uri="{FF2B5EF4-FFF2-40B4-BE49-F238E27FC236}">
                  <a16:creationId xmlns:a16="http://schemas.microsoft.com/office/drawing/2014/main" id="{E8AD708C-6C0A-458D-A623-7669B9178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51">
              <a:extLst>
                <a:ext uri="{FF2B5EF4-FFF2-40B4-BE49-F238E27FC236}">
                  <a16:creationId xmlns:a16="http://schemas.microsoft.com/office/drawing/2014/main" id="{2F29497E-2528-4481-99BB-8336C16E4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52">
              <a:extLst>
                <a:ext uri="{FF2B5EF4-FFF2-40B4-BE49-F238E27FC236}">
                  <a16:creationId xmlns:a16="http://schemas.microsoft.com/office/drawing/2014/main" id="{30DD109A-0A1F-4554-A865-B1062C525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53">
              <a:extLst>
                <a:ext uri="{FF2B5EF4-FFF2-40B4-BE49-F238E27FC236}">
                  <a16:creationId xmlns:a16="http://schemas.microsoft.com/office/drawing/2014/main" id="{39A1957F-65F0-4D6E-9F75-09614FFAC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54">
              <a:extLst>
                <a:ext uri="{FF2B5EF4-FFF2-40B4-BE49-F238E27FC236}">
                  <a16:creationId xmlns:a16="http://schemas.microsoft.com/office/drawing/2014/main" id="{B4F4BB93-11B2-400C-9549-C7FB7BF7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55">
              <a:extLst>
                <a:ext uri="{FF2B5EF4-FFF2-40B4-BE49-F238E27FC236}">
                  <a16:creationId xmlns:a16="http://schemas.microsoft.com/office/drawing/2014/main" id="{04B086A3-C06F-4862-A8A0-DB01FF3DD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56">
              <a:extLst>
                <a:ext uri="{FF2B5EF4-FFF2-40B4-BE49-F238E27FC236}">
                  <a16:creationId xmlns:a16="http://schemas.microsoft.com/office/drawing/2014/main" id="{9202F0E1-86CF-4652-AA29-E28414647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57">
              <a:extLst>
                <a:ext uri="{FF2B5EF4-FFF2-40B4-BE49-F238E27FC236}">
                  <a16:creationId xmlns:a16="http://schemas.microsoft.com/office/drawing/2014/main" id="{8887D0AB-0624-47E1-906E-6686FA7DE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58">
              <a:extLst>
                <a:ext uri="{FF2B5EF4-FFF2-40B4-BE49-F238E27FC236}">
                  <a16:creationId xmlns:a16="http://schemas.microsoft.com/office/drawing/2014/main" id="{F54439EF-914B-4744-A1D7-FBD89813C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272" name="Group 271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73" name="Rectangle 272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4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Open book with pen on desk">
            <a:extLst>
              <a:ext uri="{FF2B5EF4-FFF2-40B4-BE49-F238E27FC236}">
                <a16:creationId xmlns:a16="http://schemas.microsoft.com/office/drawing/2014/main" id="{A3DBDD79-1723-428F-9258-904939ED96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8845" b="6544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76" name="Group 275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77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279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0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1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2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3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4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5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6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7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8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9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0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1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2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3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4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5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6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7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8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06BE71-A786-46B6-B3DD-36A81DE19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4927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dirty="0"/>
              <a:t>Methods</a:t>
            </a:r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5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73E0E-CBCD-4283-BEF6-F18F27AC3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41055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b="1" cap="none" dirty="0"/>
              <a:t>Total Values Of V2 For Proteins At 100 </a:t>
            </a:r>
            <a:br>
              <a:rPr lang="en-US" b="1" cap="none" dirty="0"/>
            </a:br>
            <a:r>
              <a:rPr lang="en-US" b="1" cap="none" dirty="0"/>
              <a:t>And 1000 Projections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6B7533C-C2B6-4417-9BA3-686E908FAD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086242"/>
              </p:ext>
            </p:extLst>
          </p:nvPr>
        </p:nvGraphicFramePr>
        <p:xfrm>
          <a:off x="1141411" y="1271588"/>
          <a:ext cx="9906000" cy="53239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21306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73E0E-CBCD-4283-BEF6-F18F27AC3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5" y="41796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b="1" cap="none" dirty="0"/>
              <a:t>Total Values Of V2 For Proteins At 1000 </a:t>
            </a:r>
            <a:br>
              <a:rPr lang="en-US" b="1" cap="none" dirty="0"/>
            </a:br>
            <a:r>
              <a:rPr lang="en-US" b="1" cap="none" dirty="0"/>
              <a:t>And 2000 Projections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60B27E8-6837-48A2-B370-F0E2D6E8A8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3459975"/>
              </p:ext>
            </p:extLst>
          </p:nvPr>
        </p:nvGraphicFramePr>
        <p:xfrm>
          <a:off x="1141413" y="1543050"/>
          <a:ext cx="9906000" cy="5106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83558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902B5-BD51-4A7D-B477-AEC271B13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14363"/>
            <a:ext cx="9905998" cy="984995"/>
          </a:xfrm>
        </p:spPr>
        <p:txBody>
          <a:bodyPr/>
          <a:lstStyle/>
          <a:p>
            <a:pPr algn="ctr"/>
            <a:r>
              <a:rPr lang="en-US" b="1" dirty="0"/>
              <a:t>Code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6B4610-E15A-4BB0-9586-626B16A1BA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262318" y="1595158"/>
            <a:ext cx="7667364" cy="4848479"/>
          </a:xfrm>
          <a:prstGeom prst="rect">
            <a:avLst/>
          </a:prstGeom>
          <a:ln w="57150" cap="sq" cmpd="thickThin">
            <a:solidFill>
              <a:srgbClr val="000000"/>
            </a:solidFill>
            <a:prstDash val="solid"/>
            <a:beve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79349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EFA361D-71C1-4B25-BAFB-EBBC7863C8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7899662"/>
              </p:ext>
            </p:extLst>
          </p:nvPr>
        </p:nvGraphicFramePr>
        <p:xfrm>
          <a:off x="1036119" y="400051"/>
          <a:ext cx="10119761" cy="61995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9355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38BFA449-4933-478B-B27D-ACCC557F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F21A37DB-EDD2-4025-A254-7FE5E4C7A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00" name="Rectangle 5">
              <a:extLst>
                <a:ext uri="{FF2B5EF4-FFF2-40B4-BE49-F238E27FC236}">
                  <a16:creationId xmlns:a16="http://schemas.microsoft.com/office/drawing/2014/main" id="{708D40D6-935E-4579-ABE6-A99C7E33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F9775315-32FD-4BD8-BB73-F51CD2C68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336A6870-9B40-41FF-B9F4-A6BA3B298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8">
              <a:extLst>
                <a:ext uri="{FF2B5EF4-FFF2-40B4-BE49-F238E27FC236}">
                  <a16:creationId xmlns:a16="http://schemas.microsoft.com/office/drawing/2014/main" id="{C710122E-DD96-4794-A7E0-04B497DA5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4F4CBCBE-E77B-4F77-A0FC-8E53E8222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3AADEE32-46BC-4B55-9FB4-EC09FF4B7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49C2E1A9-8937-452C-B9FC-E7359288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52F0D79A-B92A-42F1-9DC4-3768BB84C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DF9A7FE6-2AA9-4245-A3FD-2B1E9B419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5DBCDEBC-5990-40B3-B01F-0901475F5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4F679A7F-49B5-4FB8-8861-39C0B1A78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25A941BD-9824-47D0-835E-824412568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9788DF14-5749-40F7-9AFC-400AB2F61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E1032387-9F5C-4637-A5BC-43C8FDFF3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E0AE6232-915A-4EDB-BC6C-546E772D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4B47A13E-CFFB-493F-8C53-266B8A9D14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CFD722CE-8752-4A08-B23F-764AB47D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042C13BD-E9AE-4C85-B32E-8913F9B270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4598BDC2-ABB1-475A-89A7-29713D01C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2B080B8C-F78B-4171-A1BC-CA5BE0F56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71741891-D8A9-46B8-B264-5459DCF9E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6">
              <a:extLst>
                <a:ext uri="{FF2B5EF4-FFF2-40B4-BE49-F238E27FC236}">
                  <a16:creationId xmlns:a16="http://schemas.microsoft.com/office/drawing/2014/main" id="{A109E82B-1D08-4B6E-9B6C-FE2EC6D53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7">
              <a:extLst>
                <a:ext uri="{FF2B5EF4-FFF2-40B4-BE49-F238E27FC236}">
                  <a16:creationId xmlns:a16="http://schemas.microsoft.com/office/drawing/2014/main" id="{F35E73B8-CFFA-479A-9DE0-5300299D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8">
              <a:extLst>
                <a:ext uri="{FF2B5EF4-FFF2-40B4-BE49-F238E27FC236}">
                  <a16:creationId xmlns:a16="http://schemas.microsoft.com/office/drawing/2014/main" id="{B0B910CE-9CED-4630-9203-347D1B6D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9">
              <a:extLst>
                <a:ext uri="{FF2B5EF4-FFF2-40B4-BE49-F238E27FC236}">
                  <a16:creationId xmlns:a16="http://schemas.microsoft.com/office/drawing/2014/main" id="{D06A4D8D-E038-4ED6-9E80-4E91BA84A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0">
              <a:extLst>
                <a:ext uri="{FF2B5EF4-FFF2-40B4-BE49-F238E27FC236}">
                  <a16:creationId xmlns:a16="http://schemas.microsoft.com/office/drawing/2014/main" id="{5EC8C817-4C9E-45E8-B74C-729F1C3FB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1">
              <a:extLst>
                <a:ext uri="{FF2B5EF4-FFF2-40B4-BE49-F238E27FC236}">
                  <a16:creationId xmlns:a16="http://schemas.microsoft.com/office/drawing/2014/main" id="{226556E8-E6A7-4D81-9C6C-A69A8B611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BF75F646-19BF-4436-97C0-BE3EBEEF9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Rectangle 33">
              <a:extLst>
                <a:ext uri="{FF2B5EF4-FFF2-40B4-BE49-F238E27FC236}">
                  <a16:creationId xmlns:a16="http://schemas.microsoft.com/office/drawing/2014/main" id="{222B076E-642A-4E93-8143-3A8D88975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569DC54F-1DCD-40F9-B756-A79C3170C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D6F49EF9-430E-4A1B-9A18-6C247E71E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C94C2930-C094-4CF9-8449-60C7BAE98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B4FF864C-97F2-40BD-95D1-E47527BCB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E8804833-F6BB-4F88-BA24-F59429C71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29A4A3B0-4E15-432A-92DB-7B9E57601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3CAB34B1-2BFA-44A9-AC3E-D300B30B7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1">
              <a:extLst>
                <a:ext uri="{FF2B5EF4-FFF2-40B4-BE49-F238E27FC236}">
                  <a16:creationId xmlns:a16="http://schemas.microsoft.com/office/drawing/2014/main" id="{F92527C9-EADB-4C47-BA6A-E70AC9FEC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2">
              <a:extLst>
                <a:ext uri="{FF2B5EF4-FFF2-40B4-BE49-F238E27FC236}">
                  <a16:creationId xmlns:a16="http://schemas.microsoft.com/office/drawing/2014/main" id="{B9808241-C113-44CB-810B-CCBA18955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3">
              <a:extLst>
                <a:ext uri="{FF2B5EF4-FFF2-40B4-BE49-F238E27FC236}">
                  <a16:creationId xmlns:a16="http://schemas.microsoft.com/office/drawing/2014/main" id="{67AEC938-B302-4DA0-9A63-39F2BC34A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4">
              <a:extLst>
                <a:ext uri="{FF2B5EF4-FFF2-40B4-BE49-F238E27FC236}">
                  <a16:creationId xmlns:a16="http://schemas.microsoft.com/office/drawing/2014/main" id="{4A1D4FCF-06B8-4AD3-A750-2B6C298C2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5">
              <a:extLst>
                <a:ext uri="{FF2B5EF4-FFF2-40B4-BE49-F238E27FC236}">
                  <a16:creationId xmlns:a16="http://schemas.microsoft.com/office/drawing/2014/main" id="{B99F5A7E-1A7F-43C2-AC7A-A1B877D0A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46">
              <a:extLst>
                <a:ext uri="{FF2B5EF4-FFF2-40B4-BE49-F238E27FC236}">
                  <a16:creationId xmlns:a16="http://schemas.microsoft.com/office/drawing/2014/main" id="{5B2DDAA2-7B26-47EF-B7D6-B00B653B3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47">
              <a:extLst>
                <a:ext uri="{FF2B5EF4-FFF2-40B4-BE49-F238E27FC236}">
                  <a16:creationId xmlns:a16="http://schemas.microsoft.com/office/drawing/2014/main" id="{7050BAA0-A0C9-4670-B76F-CC87679BC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48">
              <a:extLst>
                <a:ext uri="{FF2B5EF4-FFF2-40B4-BE49-F238E27FC236}">
                  <a16:creationId xmlns:a16="http://schemas.microsoft.com/office/drawing/2014/main" id="{296F765D-D9A6-4D73-88D8-0DCC5012B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49">
              <a:extLst>
                <a:ext uri="{FF2B5EF4-FFF2-40B4-BE49-F238E27FC236}">
                  <a16:creationId xmlns:a16="http://schemas.microsoft.com/office/drawing/2014/main" id="{30C0F78F-AC50-4DFA-B5A8-A68422EC0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0">
              <a:extLst>
                <a:ext uri="{FF2B5EF4-FFF2-40B4-BE49-F238E27FC236}">
                  <a16:creationId xmlns:a16="http://schemas.microsoft.com/office/drawing/2014/main" id="{E8AD708C-6C0A-458D-A623-7669B9178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1">
              <a:extLst>
                <a:ext uri="{FF2B5EF4-FFF2-40B4-BE49-F238E27FC236}">
                  <a16:creationId xmlns:a16="http://schemas.microsoft.com/office/drawing/2014/main" id="{2F29497E-2528-4481-99BB-8336C16E4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2">
              <a:extLst>
                <a:ext uri="{FF2B5EF4-FFF2-40B4-BE49-F238E27FC236}">
                  <a16:creationId xmlns:a16="http://schemas.microsoft.com/office/drawing/2014/main" id="{30DD109A-0A1F-4554-A865-B1062C525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53">
              <a:extLst>
                <a:ext uri="{FF2B5EF4-FFF2-40B4-BE49-F238E27FC236}">
                  <a16:creationId xmlns:a16="http://schemas.microsoft.com/office/drawing/2014/main" id="{39A1957F-65F0-4D6E-9F75-09614FFAC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54">
              <a:extLst>
                <a:ext uri="{FF2B5EF4-FFF2-40B4-BE49-F238E27FC236}">
                  <a16:creationId xmlns:a16="http://schemas.microsoft.com/office/drawing/2014/main" id="{B4F4BB93-11B2-400C-9549-C7FB7BF7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55">
              <a:extLst>
                <a:ext uri="{FF2B5EF4-FFF2-40B4-BE49-F238E27FC236}">
                  <a16:creationId xmlns:a16="http://schemas.microsoft.com/office/drawing/2014/main" id="{04B086A3-C06F-4862-A8A0-DB01FF3DD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56">
              <a:extLst>
                <a:ext uri="{FF2B5EF4-FFF2-40B4-BE49-F238E27FC236}">
                  <a16:creationId xmlns:a16="http://schemas.microsoft.com/office/drawing/2014/main" id="{9202F0E1-86CF-4652-AA29-E28414647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57">
              <a:extLst>
                <a:ext uri="{FF2B5EF4-FFF2-40B4-BE49-F238E27FC236}">
                  <a16:creationId xmlns:a16="http://schemas.microsoft.com/office/drawing/2014/main" id="{8887D0AB-0624-47E1-906E-6686FA7DE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58">
              <a:extLst>
                <a:ext uri="{FF2B5EF4-FFF2-40B4-BE49-F238E27FC236}">
                  <a16:creationId xmlns:a16="http://schemas.microsoft.com/office/drawing/2014/main" id="{F54439EF-914B-4744-A1D7-FBD89813C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56" name="Rectangle 155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7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2" name="Picture 91" descr="Red ad gree bar graphs and numbers above the city skyline">
            <a:extLst>
              <a:ext uri="{FF2B5EF4-FFF2-40B4-BE49-F238E27FC236}">
                <a16:creationId xmlns:a16="http://schemas.microsoft.com/office/drawing/2014/main" id="{B92E6E67-2864-45D5-9460-F557ACA1F2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1853" b="11853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60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62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3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4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5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6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7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8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69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0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1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2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3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4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5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6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7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8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9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0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1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06BE71-A786-46B6-B3DD-36A81DE19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4927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dirty="0"/>
              <a:t>Results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068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B5D7E-D893-4EA6-A007-907C2EE8E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059" y="254143"/>
            <a:ext cx="9972703" cy="1478570"/>
          </a:xfrm>
        </p:spPr>
        <p:txBody>
          <a:bodyPr/>
          <a:lstStyle/>
          <a:p>
            <a:pPr algn="ctr"/>
            <a:r>
              <a:rPr lang="en-US" dirty="0"/>
              <a:t>V2 along </a:t>
            </a:r>
            <a:r>
              <a:rPr lang="en-US" b="1" dirty="0"/>
              <a:t>Wild</a:t>
            </a:r>
            <a:r>
              <a:rPr lang="en-US" dirty="0"/>
              <a:t> SARS-CoV-2 s Proteins: 400/600 scan-lengths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DBF02D1-7C2A-4802-9359-78981EEE05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057" r="8219"/>
          <a:stretch/>
        </p:blipFill>
        <p:spPr>
          <a:xfrm>
            <a:off x="0" y="1732714"/>
            <a:ext cx="6126377" cy="4190318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16CE36-2EFF-4565-B087-2044C8DB16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80" r="7998"/>
          <a:stretch/>
        </p:blipFill>
        <p:spPr>
          <a:xfrm>
            <a:off x="6062444" y="1732714"/>
            <a:ext cx="6126377" cy="4190318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B108E5-58FC-42EA-B22C-1A5CB7DE38C0}"/>
              </a:ext>
            </a:extLst>
          </p:cNvPr>
          <p:cNvCxnSpPr>
            <a:cxnSpLocks/>
          </p:cNvCxnSpPr>
          <p:nvPr/>
        </p:nvCxnSpPr>
        <p:spPr>
          <a:xfrm flipH="1">
            <a:off x="5149561" y="2552700"/>
            <a:ext cx="546389" cy="68407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DF4C50F-8826-4049-A4D7-21AE5ACB41D6}"/>
              </a:ext>
            </a:extLst>
          </p:cNvPr>
          <p:cNvSpPr txBox="1">
            <a:spLocks/>
          </p:cNvSpPr>
          <p:nvPr/>
        </p:nvSpPr>
        <p:spPr>
          <a:xfrm>
            <a:off x="822470" y="2973161"/>
            <a:ext cx="3111500" cy="14441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</a:pPr>
            <a:r>
              <a:rPr lang="en-US" sz="2000" dirty="0">
                <a:solidFill>
                  <a:schemeClr val="bg1"/>
                </a:solidFill>
              </a:rPr>
              <a:t>These dips aren’t affected by conformation, but the peak is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A26BE1-13AF-4D35-8B18-9039772B72A3}"/>
              </a:ext>
            </a:extLst>
          </p:cNvPr>
          <p:cNvCxnSpPr>
            <a:cxnSpLocks/>
          </p:cNvCxnSpPr>
          <p:nvPr/>
        </p:nvCxnSpPr>
        <p:spPr>
          <a:xfrm flipH="1">
            <a:off x="10800907" y="3190875"/>
            <a:ext cx="568623" cy="666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D2F2F8B-A905-4046-BB02-521EF92AC3DD}"/>
              </a:ext>
            </a:extLst>
          </p:cNvPr>
          <p:cNvCxnSpPr>
            <a:cxnSpLocks/>
          </p:cNvCxnSpPr>
          <p:nvPr/>
        </p:nvCxnSpPr>
        <p:spPr>
          <a:xfrm flipH="1">
            <a:off x="10715182" y="2361782"/>
            <a:ext cx="568623" cy="666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71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4D314-38F3-4B7A-A7D8-9729014E2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2341" y="671524"/>
            <a:ext cx="9407317" cy="1478570"/>
          </a:xfrm>
        </p:spPr>
        <p:txBody>
          <a:bodyPr/>
          <a:lstStyle/>
          <a:p>
            <a:pPr algn="ctr"/>
            <a:r>
              <a:rPr lang="en-US" dirty="0"/>
              <a:t>Comparing V2 of entire protein for Closed and Open Conformations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8F50A96-048C-4105-8D3F-78F140A1988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35275270"/>
              </p:ext>
            </p:extLst>
          </p:nvPr>
        </p:nvGraphicFramePr>
        <p:xfrm>
          <a:off x="1762537" y="2150094"/>
          <a:ext cx="8322365" cy="45985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029904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CC986-6E9C-45CB-8313-5E7E3ACDA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028" y="497060"/>
            <a:ext cx="6730999" cy="1085591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V2 along </a:t>
            </a:r>
            <a:r>
              <a:rPr lang="en-US" sz="3200" b="1" dirty="0"/>
              <a:t>RBD-Down</a:t>
            </a:r>
            <a:r>
              <a:rPr lang="en-US" sz="3200" dirty="0"/>
              <a:t> Proteins at 400/600 Scan-lengths</a:t>
            </a:r>
          </a:p>
        </p:txBody>
      </p:sp>
      <p:pic>
        <p:nvPicPr>
          <p:cNvPr id="9" name="Content Placeholder 10">
            <a:extLst>
              <a:ext uri="{FF2B5EF4-FFF2-40B4-BE49-F238E27FC236}">
                <a16:creationId xmlns:a16="http://schemas.microsoft.com/office/drawing/2014/main" id="{4E4493E5-D6FC-4F19-9F68-0B08400889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332" r="5702"/>
          <a:stretch/>
        </p:blipFill>
        <p:spPr>
          <a:xfrm>
            <a:off x="0" y="1891439"/>
            <a:ext cx="6406591" cy="4272661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E7652D-44CF-4276-B79A-811C4F7EFE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30" r="8357"/>
          <a:stretch/>
        </p:blipFill>
        <p:spPr>
          <a:xfrm>
            <a:off x="6309026" y="1891439"/>
            <a:ext cx="5882973" cy="4272661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815510C-041D-4680-AC1C-10F6D5005CA0}"/>
              </a:ext>
            </a:extLst>
          </p:cNvPr>
          <p:cNvSpPr txBox="1">
            <a:spLocks/>
          </p:cNvSpPr>
          <p:nvPr/>
        </p:nvSpPr>
        <p:spPr>
          <a:xfrm>
            <a:off x="6694655" y="2686815"/>
            <a:ext cx="3218685" cy="18197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</a:rPr>
              <a:t>The peak at about 370-970 has increasing intensity: wild type, SA, UK, D614G</a:t>
            </a:r>
            <a:endParaRPr lang="en-US" sz="2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7C6A7BEA-40C4-48C2-8298-EAA3BF5AB8BA}"/>
              </a:ext>
            </a:extLst>
          </p:cNvPr>
          <p:cNvSpPr txBox="1">
            <a:spLocks/>
          </p:cNvSpPr>
          <p:nvPr/>
        </p:nvSpPr>
        <p:spPr>
          <a:xfrm>
            <a:off x="928856" y="2509014"/>
            <a:ext cx="3592344" cy="17200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</a:rPr>
              <a:t>The wild type and variants have some topological differences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</a:rPr>
              <a:t>Dips starting at 69 and 419 are only in wild S proteins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A27E171-03CE-4726-9880-42BCCE313500}"/>
              </a:ext>
            </a:extLst>
          </p:cNvPr>
          <p:cNvCxnSpPr>
            <a:cxnSpLocks/>
          </p:cNvCxnSpPr>
          <p:nvPr/>
        </p:nvCxnSpPr>
        <p:spPr>
          <a:xfrm flipH="1">
            <a:off x="3828607" y="5485982"/>
            <a:ext cx="568623" cy="666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74D8A28-0E6C-4471-A160-DF6AB77623A0}"/>
              </a:ext>
            </a:extLst>
          </p:cNvPr>
          <p:cNvCxnSpPr>
            <a:cxnSpLocks/>
          </p:cNvCxnSpPr>
          <p:nvPr/>
        </p:nvCxnSpPr>
        <p:spPr>
          <a:xfrm flipH="1">
            <a:off x="10694521" y="4027769"/>
            <a:ext cx="568623" cy="666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113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Picture 2">
            <a:extLst>
              <a:ext uri="{FF2B5EF4-FFF2-40B4-BE49-F238E27FC236}">
                <a16:creationId xmlns:a16="http://schemas.microsoft.com/office/drawing/2014/main" id="{38BFA449-4933-478B-B27D-ACCC557F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83" name="Group 182">
            <a:extLst>
              <a:ext uri="{FF2B5EF4-FFF2-40B4-BE49-F238E27FC236}">
                <a16:creationId xmlns:a16="http://schemas.microsoft.com/office/drawing/2014/main" id="{F21A37DB-EDD2-4025-A254-7FE5E4C7A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84" name="Rectangle 5">
              <a:extLst>
                <a:ext uri="{FF2B5EF4-FFF2-40B4-BE49-F238E27FC236}">
                  <a16:creationId xmlns:a16="http://schemas.microsoft.com/office/drawing/2014/main" id="{708D40D6-935E-4579-ABE6-A99C7E33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5" name="Freeform 6">
              <a:extLst>
                <a:ext uri="{FF2B5EF4-FFF2-40B4-BE49-F238E27FC236}">
                  <a16:creationId xmlns:a16="http://schemas.microsoft.com/office/drawing/2014/main" id="{F9775315-32FD-4BD8-BB73-F51CD2C68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7">
              <a:extLst>
                <a:ext uri="{FF2B5EF4-FFF2-40B4-BE49-F238E27FC236}">
                  <a16:creationId xmlns:a16="http://schemas.microsoft.com/office/drawing/2014/main" id="{336A6870-9B40-41FF-B9F4-A6BA3B298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Rectangle 8">
              <a:extLst>
                <a:ext uri="{FF2B5EF4-FFF2-40B4-BE49-F238E27FC236}">
                  <a16:creationId xmlns:a16="http://schemas.microsoft.com/office/drawing/2014/main" id="{C710122E-DD96-4794-A7E0-04B497DA5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8" name="Freeform 9">
              <a:extLst>
                <a:ext uri="{FF2B5EF4-FFF2-40B4-BE49-F238E27FC236}">
                  <a16:creationId xmlns:a16="http://schemas.microsoft.com/office/drawing/2014/main" id="{4F4CBCBE-E77B-4F77-A0FC-8E53E8222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0">
              <a:extLst>
                <a:ext uri="{FF2B5EF4-FFF2-40B4-BE49-F238E27FC236}">
                  <a16:creationId xmlns:a16="http://schemas.microsoft.com/office/drawing/2014/main" id="{3AADEE32-46BC-4B55-9FB4-EC09FF4B7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1">
              <a:extLst>
                <a:ext uri="{FF2B5EF4-FFF2-40B4-BE49-F238E27FC236}">
                  <a16:creationId xmlns:a16="http://schemas.microsoft.com/office/drawing/2014/main" id="{49C2E1A9-8937-452C-B9FC-E7359288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2">
              <a:extLst>
                <a:ext uri="{FF2B5EF4-FFF2-40B4-BE49-F238E27FC236}">
                  <a16:creationId xmlns:a16="http://schemas.microsoft.com/office/drawing/2014/main" id="{52F0D79A-B92A-42F1-9DC4-3768BB84C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13">
              <a:extLst>
                <a:ext uri="{FF2B5EF4-FFF2-40B4-BE49-F238E27FC236}">
                  <a16:creationId xmlns:a16="http://schemas.microsoft.com/office/drawing/2014/main" id="{DF9A7FE6-2AA9-4245-A3FD-2B1E9B419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14">
              <a:extLst>
                <a:ext uri="{FF2B5EF4-FFF2-40B4-BE49-F238E27FC236}">
                  <a16:creationId xmlns:a16="http://schemas.microsoft.com/office/drawing/2014/main" id="{5DBCDEBC-5990-40B3-B01F-0901475F5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15">
              <a:extLst>
                <a:ext uri="{FF2B5EF4-FFF2-40B4-BE49-F238E27FC236}">
                  <a16:creationId xmlns:a16="http://schemas.microsoft.com/office/drawing/2014/main" id="{4F679A7F-49B5-4FB8-8861-39C0B1A78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16">
              <a:extLst>
                <a:ext uri="{FF2B5EF4-FFF2-40B4-BE49-F238E27FC236}">
                  <a16:creationId xmlns:a16="http://schemas.microsoft.com/office/drawing/2014/main" id="{25A941BD-9824-47D0-835E-824412568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17">
              <a:extLst>
                <a:ext uri="{FF2B5EF4-FFF2-40B4-BE49-F238E27FC236}">
                  <a16:creationId xmlns:a16="http://schemas.microsoft.com/office/drawing/2014/main" id="{9788DF14-5749-40F7-9AFC-400AB2F61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18">
              <a:extLst>
                <a:ext uri="{FF2B5EF4-FFF2-40B4-BE49-F238E27FC236}">
                  <a16:creationId xmlns:a16="http://schemas.microsoft.com/office/drawing/2014/main" id="{E1032387-9F5C-4637-A5BC-43C8FDFF3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19">
              <a:extLst>
                <a:ext uri="{FF2B5EF4-FFF2-40B4-BE49-F238E27FC236}">
                  <a16:creationId xmlns:a16="http://schemas.microsoft.com/office/drawing/2014/main" id="{E0AE6232-915A-4EDB-BC6C-546E772D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20">
              <a:extLst>
                <a:ext uri="{FF2B5EF4-FFF2-40B4-BE49-F238E27FC236}">
                  <a16:creationId xmlns:a16="http://schemas.microsoft.com/office/drawing/2014/main" id="{4B47A13E-CFFB-493F-8C53-266B8A9D14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21">
              <a:extLst>
                <a:ext uri="{FF2B5EF4-FFF2-40B4-BE49-F238E27FC236}">
                  <a16:creationId xmlns:a16="http://schemas.microsoft.com/office/drawing/2014/main" id="{CFD722CE-8752-4A08-B23F-764AB47D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22">
              <a:extLst>
                <a:ext uri="{FF2B5EF4-FFF2-40B4-BE49-F238E27FC236}">
                  <a16:creationId xmlns:a16="http://schemas.microsoft.com/office/drawing/2014/main" id="{042C13BD-E9AE-4C85-B32E-8913F9B270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23">
              <a:extLst>
                <a:ext uri="{FF2B5EF4-FFF2-40B4-BE49-F238E27FC236}">
                  <a16:creationId xmlns:a16="http://schemas.microsoft.com/office/drawing/2014/main" id="{4598BDC2-ABB1-475A-89A7-29713D01C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24">
              <a:extLst>
                <a:ext uri="{FF2B5EF4-FFF2-40B4-BE49-F238E27FC236}">
                  <a16:creationId xmlns:a16="http://schemas.microsoft.com/office/drawing/2014/main" id="{2B080B8C-F78B-4171-A1BC-CA5BE0F56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25">
              <a:extLst>
                <a:ext uri="{FF2B5EF4-FFF2-40B4-BE49-F238E27FC236}">
                  <a16:creationId xmlns:a16="http://schemas.microsoft.com/office/drawing/2014/main" id="{71741891-D8A9-46B8-B264-5459DCF9E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26">
              <a:extLst>
                <a:ext uri="{FF2B5EF4-FFF2-40B4-BE49-F238E27FC236}">
                  <a16:creationId xmlns:a16="http://schemas.microsoft.com/office/drawing/2014/main" id="{A109E82B-1D08-4B6E-9B6C-FE2EC6D53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27">
              <a:extLst>
                <a:ext uri="{FF2B5EF4-FFF2-40B4-BE49-F238E27FC236}">
                  <a16:creationId xmlns:a16="http://schemas.microsoft.com/office/drawing/2014/main" id="{F35E73B8-CFFA-479A-9DE0-5300299D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28">
              <a:extLst>
                <a:ext uri="{FF2B5EF4-FFF2-40B4-BE49-F238E27FC236}">
                  <a16:creationId xmlns:a16="http://schemas.microsoft.com/office/drawing/2014/main" id="{B0B910CE-9CED-4630-9203-347D1B6D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reeform 29">
              <a:extLst>
                <a:ext uri="{FF2B5EF4-FFF2-40B4-BE49-F238E27FC236}">
                  <a16:creationId xmlns:a16="http://schemas.microsoft.com/office/drawing/2014/main" id="{D06A4D8D-E038-4ED6-9E80-4E91BA84A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30">
              <a:extLst>
                <a:ext uri="{FF2B5EF4-FFF2-40B4-BE49-F238E27FC236}">
                  <a16:creationId xmlns:a16="http://schemas.microsoft.com/office/drawing/2014/main" id="{5EC8C817-4C9E-45E8-B74C-729F1C3FB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31">
              <a:extLst>
                <a:ext uri="{FF2B5EF4-FFF2-40B4-BE49-F238E27FC236}">
                  <a16:creationId xmlns:a16="http://schemas.microsoft.com/office/drawing/2014/main" id="{226556E8-E6A7-4D81-9C6C-A69A8B611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32">
              <a:extLst>
                <a:ext uri="{FF2B5EF4-FFF2-40B4-BE49-F238E27FC236}">
                  <a16:creationId xmlns:a16="http://schemas.microsoft.com/office/drawing/2014/main" id="{BF75F646-19BF-4436-97C0-BE3EBEEF9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Rectangle 33">
              <a:extLst>
                <a:ext uri="{FF2B5EF4-FFF2-40B4-BE49-F238E27FC236}">
                  <a16:creationId xmlns:a16="http://schemas.microsoft.com/office/drawing/2014/main" id="{222B076E-642A-4E93-8143-3A8D88975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7" name="Freeform 34">
              <a:extLst>
                <a:ext uri="{FF2B5EF4-FFF2-40B4-BE49-F238E27FC236}">
                  <a16:creationId xmlns:a16="http://schemas.microsoft.com/office/drawing/2014/main" id="{569DC54F-1DCD-40F9-B756-A79C3170C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35">
              <a:extLst>
                <a:ext uri="{FF2B5EF4-FFF2-40B4-BE49-F238E27FC236}">
                  <a16:creationId xmlns:a16="http://schemas.microsoft.com/office/drawing/2014/main" id="{D6F49EF9-430E-4A1B-9A18-6C247E71E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36">
              <a:extLst>
                <a:ext uri="{FF2B5EF4-FFF2-40B4-BE49-F238E27FC236}">
                  <a16:creationId xmlns:a16="http://schemas.microsoft.com/office/drawing/2014/main" id="{C94C2930-C094-4CF9-8449-60C7BAE98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37">
              <a:extLst>
                <a:ext uri="{FF2B5EF4-FFF2-40B4-BE49-F238E27FC236}">
                  <a16:creationId xmlns:a16="http://schemas.microsoft.com/office/drawing/2014/main" id="{B4FF864C-97F2-40BD-95D1-E47527BCB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38">
              <a:extLst>
                <a:ext uri="{FF2B5EF4-FFF2-40B4-BE49-F238E27FC236}">
                  <a16:creationId xmlns:a16="http://schemas.microsoft.com/office/drawing/2014/main" id="{E8804833-F6BB-4F88-BA24-F59429C710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39">
              <a:extLst>
                <a:ext uri="{FF2B5EF4-FFF2-40B4-BE49-F238E27FC236}">
                  <a16:creationId xmlns:a16="http://schemas.microsoft.com/office/drawing/2014/main" id="{29A4A3B0-4E15-432A-92DB-7B9E57601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40">
              <a:extLst>
                <a:ext uri="{FF2B5EF4-FFF2-40B4-BE49-F238E27FC236}">
                  <a16:creationId xmlns:a16="http://schemas.microsoft.com/office/drawing/2014/main" id="{3CAB34B1-2BFA-44A9-AC3E-D300B30B7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41">
              <a:extLst>
                <a:ext uri="{FF2B5EF4-FFF2-40B4-BE49-F238E27FC236}">
                  <a16:creationId xmlns:a16="http://schemas.microsoft.com/office/drawing/2014/main" id="{F92527C9-EADB-4C47-BA6A-E70AC9FEC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42">
              <a:extLst>
                <a:ext uri="{FF2B5EF4-FFF2-40B4-BE49-F238E27FC236}">
                  <a16:creationId xmlns:a16="http://schemas.microsoft.com/office/drawing/2014/main" id="{B9808241-C113-44CB-810B-CCBA18955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43">
              <a:extLst>
                <a:ext uri="{FF2B5EF4-FFF2-40B4-BE49-F238E27FC236}">
                  <a16:creationId xmlns:a16="http://schemas.microsoft.com/office/drawing/2014/main" id="{67AEC938-B302-4DA0-9A63-39F2BC34A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44">
              <a:extLst>
                <a:ext uri="{FF2B5EF4-FFF2-40B4-BE49-F238E27FC236}">
                  <a16:creationId xmlns:a16="http://schemas.microsoft.com/office/drawing/2014/main" id="{4A1D4FCF-06B8-4AD3-A750-2B6C298C2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Rectangle 45">
              <a:extLst>
                <a:ext uri="{FF2B5EF4-FFF2-40B4-BE49-F238E27FC236}">
                  <a16:creationId xmlns:a16="http://schemas.microsoft.com/office/drawing/2014/main" id="{B99F5A7E-1A7F-43C2-AC7A-A1B877D0A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79" name="Freeform 46">
              <a:extLst>
                <a:ext uri="{FF2B5EF4-FFF2-40B4-BE49-F238E27FC236}">
                  <a16:creationId xmlns:a16="http://schemas.microsoft.com/office/drawing/2014/main" id="{5B2DDAA2-7B26-47EF-B7D6-B00B653B3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Freeform 47">
              <a:extLst>
                <a:ext uri="{FF2B5EF4-FFF2-40B4-BE49-F238E27FC236}">
                  <a16:creationId xmlns:a16="http://schemas.microsoft.com/office/drawing/2014/main" id="{7050BAA0-A0C9-4670-B76F-CC87679BC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1" name="Freeform 48">
              <a:extLst>
                <a:ext uri="{FF2B5EF4-FFF2-40B4-BE49-F238E27FC236}">
                  <a16:creationId xmlns:a16="http://schemas.microsoft.com/office/drawing/2014/main" id="{296F765D-D9A6-4D73-88D8-0DCC5012B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2" name="Freeform 49">
              <a:extLst>
                <a:ext uri="{FF2B5EF4-FFF2-40B4-BE49-F238E27FC236}">
                  <a16:creationId xmlns:a16="http://schemas.microsoft.com/office/drawing/2014/main" id="{30C0F78F-AC50-4DFA-B5A8-A68422EC0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3" name="Freeform 50">
              <a:extLst>
                <a:ext uri="{FF2B5EF4-FFF2-40B4-BE49-F238E27FC236}">
                  <a16:creationId xmlns:a16="http://schemas.microsoft.com/office/drawing/2014/main" id="{E8AD708C-6C0A-458D-A623-7669B9178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51">
              <a:extLst>
                <a:ext uri="{FF2B5EF4-FFF2-40B4-BE49-F238E27FC236}">
                  <a16:creationId xmlns:a16="http://schemas.microsoft.com/office/drawing/2014/main" id="{2F29497E-2528-4481-99BB-8336C16E4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Freeform 52">
              <a:extLst>
                <a:ext uri="{FF2B5EF4-FFF2-40B4-BE49-F238E27FC236}">
                  <a16:creationId xmlns:a16="http://schemas.microsoft.com/office/drawing/2014/main" id="{30DD109A-0A1F-4554-A865-B1062C525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6" name="Freeform 53">
              <a:extLst>
                <a:ext uri="{FF2B5EF4-FFF2-40B4-BE49-F238E27FC236}">
                  <a16:creationId xmlns:a16="http://schemas.microsoft.com/office/drawing/2014/main" id="{39A1957F-65F0-4D6E-9F75-09614FFAC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54">
              <a:extLst>
                <a:ext uri="{FF2B5EF4-FFF2-40B4-BE49-F238E27FC236}">
                  <a16:creationId xmlns:a16="http://schemas.microsoft.com/office/drawing/2014/main" id="{B4F4BB93-11B2-400C-9549-C7FB7BF7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Freeform 55">
              <a:extLst>
                <a:ext uri="{FF2B5EF4-FFF2-40B4-BE49-F238E27FC236}">
                  <a16:creationId xmlns:a16="http://schemas.microsoft.com/office/drawing/2014/main" id="{04B086A3-C06F-4862-A8A0-DB01FF3DD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9" name="Freeform 56">
              <a:extLst>
                <a:ext uri="{FF2B5EF4-FFF2-40B4-BE49-F238E27FC236}">
                  <a16:creationId xmlns:a16="http://schemas.microsoft.com/office/drawing/2014/main" id="{9202F0E1-86CF-4652-AA29-E28414647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57">
              <a:extLst>
                <a:ext uri="{FF2B5EF4-FFF2-40B4-BE49-F238E27FC236}">
                  <a16:creationId xmlns:a16="http://schemas.microsoft.com/office/drawing/2014/main" id="{8887D0AB-0624-47E1-906E-6686FA7DE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58">
              <a:extLst>
                <a:ext uri="{FF2B5EF4-FFF2-40B4-BE49-F238E27FC236}">
                  <a16:creationId xmlns:a16="http://schemas.microsoft.com/office/drawing/2014/main" id="{F54439EF-914B-4744-A1D7-FBD89813C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94" name="Rectangle 293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5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40" name="Picture 239" descr="A 3D rendering of virus cells">
            <a:extLst>
              <a:ext uri="{FF2B5EF4-FFF2-40B4-BE49-F238E27FC236}">
                <a16:creationId xmlns:a16="http://schemas.microsoft.com/office/drawing/2014/main" id="{E6354224-73AA-4166-81BD-3576ABAA93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30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297" name="Group 296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298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9" name="Group 298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300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1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2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3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4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5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6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7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8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9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0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1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2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3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4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5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6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7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8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9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06BE71-A786-46B6-B3DD-36A81DE19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3"/>
            <a:ext cx="6858000" cy="14784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dirty="0" err="1"/>
              <a:t>INtroduction</a:t>
            </a:r>
            <a:endParaRPr lang="en-US" sz="4800" b="1" dirty="0"/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8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6"/>
    </mc:Choice>
    <mc:Fallback xmlns="">
      <p:transition spd="slow" advTm="3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CC986-6E9C-45CB-8313-5E7E3ACDA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4189" y="514603"/>
            <a:ext cx="6043621" cy="1085591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V2 along </a:t>
            </a:r>
            <a:r>
              <a:rPr lang="en-US" sz="3200" b="1" dirty="0"/>
              <a:t>RBD-Up</a:t>
            </a:r>
            <a:r>
              <a:rPr lang="en-US" sz="3200" dirty="0"/>
              <a:t> Proteins at 400/600 Scan-lengths</a:t>
            </a:r>
          </a:p>
        </p:txBody>
      </p:sp>
      <p:pic>
        <p:nvPicPr>
          <p:cNvPr id="9" name="Content Placeholder 10">
            <a:extLst>
              <a:ext uri="{FF2B5EF4-FFF2-40B4-BE49-F238E27FC236}">
                <a16:creationId xmlns:a16="http://schemas.microsoft.com/office/drawing/2014/main" id="{4E4493E5-D6FC-4F19-9F68-0B08400889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7011" r="7011"/>
          <a:stretch/>
        </p:blipFill>
        <p:spPr>
          <a:xfrm>
            <a:off x="-1580" y="1847932"/>
            <a:ext cx="6184900" cy="4316169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E7652D-44CF-4276-B79A-811C4F7EFE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93" r="7993"/>
          <a:stretch/>
        </p:blipFill>
        <p:spPr>
          <a:xfrm>
            <a:off x="6183320" y="1847932"/>
            <a:ext cx="6043621" cy="4316170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7CCF759-2BA8-4D72-A5DA-CAAB91E0BE90}"/>
              </a:ext>
            </a:extLst>
          </p:cNvPr>
          <p:cNvSpPr txBox="1">
            <a:spLocks/>
          </p:cNvSpPr>
          <p:nvPr/>
        </p:nvSpPr>
        <p:spPr>
          <a:xfrm>
            <a:off x="922788" y="3429000"/>
            <a:ext cx="3331711" cy="15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schemeClr val="bg1"/>
                </a:solidFill>
              </a:rPr>
              <a:t>Peak has increasing intensity: Wild, SARS-</a:t>
            </a:r>
            <a:r>
              <a:rPr lang="en-US" sz="2000" dirty="0" err="1">
                <a:solidFill>
                  <a:schemeClr val="bg1"/>
                </a:solidFill>
              </a:rPr>
              <a:t>CoV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dirty="0" err="1">
                <a:solidFill>
                  <a:schemeClr val="bg1"/>
                </a:solidFill>
              </a:rPr>
              <a:t>Hexapro</a:t>
            </a:r>
            <a:r>
              <a:rPr lang="en-US" sz="2000" dirty="0">
                <a:solidFill>
                  <a:schemeClr val="bg1"/>
                </a:solidFill>
              </a:rPr>
              <a:t>, SA, 3-mutant, UK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E88FAF6C-B06A-4494-8B18-646A82C7A0AF}"/>
              </a:ext>
            </a:extLst>
          </p:cNvPr>
          <p:cNvSpPr txBox="1">
            <a:spLocks/>
          </p:cNvSpPr>
          <p:nvPr/>
        </p:nvSpPr>
        <p:spPr>
          <a:xfrm>
            <a:off x="1943855" y="2567695"/>
            <a:ext cx="1802645" cy="962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</a:pPr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Wild</a:t>
            </a:r>
            <a:r>
              <a:rPr lang="en-US" sz="2000" dirty="0">
                <a:solidFill>
                  <a:schemeClr val="bg1"/>
                </a:solidFill>
              </a:rPr>
              <a:t> has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smallest peak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BE62A4B6-3E81-4D14-A839-3E054BFEE7F4}"/>
              </a:ext>
            </a:extLst>
          </p:cNvPr>
          <p:cNvSpPr txBox="1">
            <a:spLocks/>
          </p:cNvSpPr>
          <p:nvPr/>
        </p:nvSpPr>
        <p:spPr>
          <a:xfrm>
            <a:off x="6799168" y="3530599"/>
            <a:ext cx="2979832" cy="1104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</a:pPr>
            <a:r>
              <a:rPr lang="en-US" sz="2000" dirty="0">
                <a:solidFill>
                  <a:schemeClr val="bg1"/>
                </a:solidFill>
              </a:rPr>
              <a:t>These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open</a:t>
            </a:r>
            <a:r>
              <a:rPr lang="en-US" sz="2000" dirty="0">
                <a:solidFill>
                  <a:schemeClr val="bg1"/>
                </a:solidFill>
              </a:rPr>
              <a:t> conformation proteins have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higher V2 </a:t>
            </a:r>
            <a:r>
              <a:rPr lang="en-US" sz="2000" dirty="0">
                <a:solidFill>
                  <a:schemeClr val="bg1"/>
                </a:solidFill>
              </a:rPr>
              <a:t>values at the peak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0F8F201-CB79-4141-B155-F78492951F20}"/>
              </a:ext>
            </a:extLst>
          </p:cNvPr>
          <p:cNvCxnSpPr>
            <a:cxnSpLocks/>
          </p:cNvCxnSpPr>
          <p:nvPr/>
        </p:nvCxnSpPr>
        <p:spPr>
          <a:xfrm flipH="1">
            <a:off x="4680599" y="4429125"/>
            <a:ext cx="568623" cy="666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B3FA662-2F2F-47A1-AEAF-B46E179C1985}"/>
              </a:ext>
            </a:extLst>
          </p:cNvPr>
          <p:cNvCxnSpPr>
            <a:cxnSpLocks/>
          </p:cNvCxnSpPr>
          <p:nvPr/>
        </p:nvCxnSpPr>
        <p:spPr>
          <a:xfrm flipH="1">
            <a:off x="10567049" y="4468813"/>
            <a:ext cx="568623" cy="666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1267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B13BB-71BC-4A11-890F-FC80C955C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841248"/>
            <a:ext cx="9602787" cy="1764791"/>
          </a:xfrm>
        </p:spPr>
        <p:txBody>
          <a:bodyPr>
            <a:normAutofit/>
          </a:bodyPr>
          <a:lstStyle/>
          <a:p>
            <a:r>
              <a:rPr lang="en-US" sz="4000" cap="none" dirty="0"/>
              <a:t>RBD-Up appears to increase V2 at the peak, indicating a tighter or more complex knot at peak segments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C035382-02D7-48DA-9D87-758C7444CC94}"/>
              </a:ext>
            </a:extLst>
          </p:cNvPr>
          <p:cNvSpPr txBox="1">
            <a:spLocks/>
          </p:cNvSpPr>
          <p:nvPr/>
        </p:nvSpPr>
        <p:spPr>
          <a:xfrm>
            <a:off x="1141413" y="2606039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>
              <a:buNone/>
            </a:pPr>
            <a:r>
              <a:rPr lang="en-US" sz="4000" cap="none" dirty="0"/>
              <a:t>Variants also have increased V2 at peak compared to wild S proteins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945EC20-5D3A-7641-B2A8-DE6089A89E32}"/>
              </a:ext>
            </a:extLst>
          </p:cNvPr>
          <p:cNvSpPr txBox="1">
            <a:spLocks/>
          </p:cNvSpPr>
          <p:nvPr/>
        </p:nvSpPr>
        <p:spPr>
          <a:xfrm>
            <a:off x="1141413" y="4168284"/>
            <a:ext cx="9905998" cy="16811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>
              <a:buNone/>
            </a:pPr>
            <a:r>
              <a:rPr lang="en-US" sz="4000" cap="none" dirty="0"/>
              <a:t>We therefore suggest that increased complexity of S2 segment provides a benefit to protein fusion</a:t>
            </a:r>
          </a:p>
        </p:txBody>
      </p:sp>
    </p:spTree>
    <p:extLst>
      <p:ext uri="{BB962C8B-B14F-4D97-AF65-F5344CB8AC3E}">
        <p14:creationId xmlns:p14="http://schemas.microsoft.com/office/powerpoint/2010/main" val="32952088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B33F8-FCB4-45B9-AABA-BCA042A27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51266"/>
            <a:ext cx="9905998" cy="1478570"/>
          </a:xfrm>
        </p:spPr>
        <p:txBody>
          <a:bodyPr/>
          <a:lstStyle/>
          <a:p>
            <a:r>
              <a:rPr lang="en-US" dirty="0"/>
              <a:t>Mutations of Interest at Peak segments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254C3B7-7826-4B5E-ADE7-78C561D235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5811" y="1689650"/>
            <a:ext cx="4878389" cy="5020283"/>
          </a:xfrm>
        </p:spPr>
        <p:txBody>
          <a:bodyPr>
            <a:normAutofit/>
          </a:bodyPr>
          <a:lstStyle/>
          <a:p>
            <a:r>
              <a:rPr lang="en-US" dirty="0"/>
              <a:t>Concentrated 780-980 segment also has peak for UK and SA variants</a:t>
            </a:r>
          </a:p>
          <a:p>
            <a:r>
              <a:rPr lang="en-US" dirty="0"/>
              <a:t>Variants’ </a:t>
            </a:r>
            <a:r>
              <a:rPr lang="en-US" dirty="0">
                <a:solidFill>
                  <a:schemeClr val="accent3"/>
                </a:solidFill>
              </a:rPr>
              <a:t>mutations</a:t>
            </a:r>
            <a:r>
              <a:rPr lang="en-US" dirty="0"/>
              <a:t> might explain higher V2 at peak segments</a:t>
            </a:r>
          </a:p>
          <a:p>
            <a:r>
              <a:rPr lang="en-US" dirty="0"/>
              <a:t>T716I mutation found in the UK variant is here, and the S982A and D1118H mutations are at domains HR1 and CD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52FF6DF-2D3C-4366-AAA0-973FA468777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4281" t="3910" r="8376"/>
          <a:stretch/>
        </p:blipFill>
        <p:spPr>
          <a:xfrm>
            <a:off x="5585039" y="1829836"/>
            <a:ext cx="6314861" cy="4168292"/>
          </a:xfrm>
        </p:spPr>
      </p:pic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1C94BF02-64D7-4DB2-8128-93E8D8DE8C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6" t="50818" r="12837" b="44355"/>
          <a:stretch/>
        </p:blipFill>
        <p:spPr>
          <a:xfrm>
            <a:off x="5899149" y="5708649"/>
            <a:ext cx="6000751" cy="1712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61E6B1-234E-4E66-B637-F1B68E243EA1}"/>
              </a:ext>
            </a:extLst>
          </p:cNvPr>
          <p:cNvSpPr txBox="1"/>
          <p:nvPr/>
        </p:nvSpPr>
        <p:spPr>
          <a:xfrm>
            <a:off x="11096623" y="5707904"/>
            <a:ext cx="292834" cy="1712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ABA63D-E646-4CFD-92E4-B4AD15D07BFD}"/>
              </a:ext>
            </a:extLst>
          </p:cNvPr>
          <p:cNvSpPr txBox="1"/>
          <p:nvPr/>
        </p:nvSpPr>
        <p:spPr>
          <a:xfrm>
            <a:off x="11036298" y="5685802"/>
            <a:ext cx="3778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C86AAF-2E62-4F0B-9EF7-1CB7D91617A1}"/>
              </a:ext>
            </a:extLst>
          </p:cNvPr>
          <p:cNvSpPr txBox="1"/>
          <p:nvPr/>
        </p:nvSpPr>
        <p:spPr>
          <a:xfrm>
            <a:off x="11456012" y="5707903"/>
            <a:ext cx="292834" cy="1712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7A08CE-7AE2-4F4E-9FE4-1C0A4808132F}"/>
              </a:ext>
            </a:extLst>
          </p:cNvPr>
          <p:cNvSpPr txBox="1"/>
          <p:nvPr/>
        </p:nvSpPr>
        <p:spPr>
          <a:xfrm>
            <a:off x="11387323" y="5685802"/>
            <a:ext cx="4302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CD</a:t>
            </a:r>
          </a:p>
        </p:txBody>
      </p:sp>
    </p:spTree>
    <p:extLst>
      <p:ext uri="{BB962C8B-B14F-4D97-AF65-F5344CB8AC3E}">
        <p14:creationId xmlns:p14="http://schemas.microsoft.com/office/powerpoint/2010/main" val="15699704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D3C7CE3-12C1-492F-ADA7-FFFF25732F2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4983" t="5423" r="11634"/>
          <a:stretch/>
        </p:blipFill>
        <p:spPr>
          <a:xfrm>
            <a:off x="438439" y="375883"/>
            <a:ext cx="7274338" cy="6188145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22E2F90-C9D1-4C0C-9D1E-D8A08DD87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1015" y="765040"/>
            <a:ext cx="3862546" cy="3780971"/>
          </a:xfrm>
        </p:spPr>
        <p:txBody>
          <a:bodyPr>
            <a:normAutofit/>
          </a:bodyPr>
          <a:lstStyle/>
          <a:p>
            <a:pPr algn="ctr"/>
            <a:r>
              <a:rPr lang="en-US" cap="none" dirty="0"/>
              <a:t>V2 Fingerprint Matrix Of The Uncleaved Closed S Protein (PDB: 6zge)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3BC2C4-2E86-47E5-9462-44A745BC4374}"/>
              </a:ext>
            </a:extLst>
          </p:cNvPr>
          <p:cNvSpPr txBox="1"/>
          <p:nvPr/>
        </p:nvSpPr>
        <p:spPr>
          <a:xfrm>
            <a:off x="8021603" y="4071846"/>
            <a:ext cx="36013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/>
              <a:t>X- and Y-Axes are approximate starting and ending amino acids</a:t>
            </a:r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98855E34-5367-4863-B462-FC7B5C3899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323" b="37963"/>
          <a:stretch/>
        </p:blipFill>
        <p:spPr>
          <a:xfrm>
            <a:off x="1273721" y="6171093"/>
            <a:ext cx="6108785" cy="3929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02E88CB4-AD11-4C16-946C-95AA9E5C21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323" r="9058" b="38944"/>
          <a:stretch/>
        </p:blipFill>
        <p:spPr>
          <a:xfrm rot="16200000">
            <a:off x="-2063636" y="3148932"/>
            <a:ext cx="5510179" cy="3596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11FF9C77-1593-47EA-AF55-422F1375FF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84" t="86533" r="89144" b="9244"/>
          <a:stretch/>
        </p:blipFill>
        <p:spPr>
          <a:xfrm rot="16384397">
            <a:off x="752535" y="437029"/>
            <a:ext cx="259520" cy="2732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AB687C-0EDA-4210-B42F-C1F6BB8EAF97}"/>
              </a:ext>
            </a:extLst>
          </p:cNvPr>
          <p:cNvSpPr txBox="1"/>
          <p:nvPr/>
        </p:nvSpPr>
        <p:spPr>
          <a:xfrm>
            <a:off x="5898169" y="6218595"/>
            <a:ext cx="299858" cy="1712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F09298-4618-4E02-9101-2827954839E1}"/>
              </a:ext>
            </a:extLst>
          </p:cNvPr>
          <p:cNvSpPr txBox="1"/>
          <p:nvPr/>
        </p:nvSpPr>
        <p:spPr>
          <a:xfrm>
            <a:off x="5837843" y="6196493"/>
            <a:ext cx="386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3650C-8E0C-4292-85A5-2B6F1B9646A7}"/>
              </a:ext>
            </a:extLst>
          </p:cNvPr>
          <p:cNvSpPr txBox="1"/>
          <p:nvPr/>
        </p:nvSpPr>
        <p:spPr>
          <a:xfrm>
            <a:off x="6224732" y="6218594"/>
            <a:ext cx="299858" cy="1712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4AC74F-CD25-4D40-B5E9-33BEE1F47EF5}"/>
              </a:ext>
            </a:extLst>
          </p:cNvPr>
          <p:cNvSpPr txBox="1"/>
          <p:nvPr/>
        </p:nvSpPr>
        <p:spPr>
          <a:xfrm>
            <a:off x="6156044" y="6196493"/>
            <a:ext cx="440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DF0E23-B30A-4516-BA97-60A1822172A5}"/>
              </a:ext>
            </a:extLst>
          </p:cNvPr>
          <p:cNvSpPr txBox="1"/>
          <p:nvPr/>
        </p:nvSpPr>
        <p:spPr>
          <a:xfrm rot="16200000">
            <a:off x="486221" y="1250355"/>
            <a:ext cx="299858" cy="1712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C872BB-6BDC-4A2A-877D-335C070568B7}"/>
              </a:ext>
            </a:extLst>
          </p:cNvPr>
          <p:cNvSpPr txBox="1"/>
          <p:nvPr/>
        </p:nvSpPr>
        <p:spPr>
          <a:xfrm rot="16200000">
            <a:off x="425895" y="1228253"/>
            <a:ext cx="386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580248-6D96-4DD5-87F1-4BD3BCC013C9}"/>
              </a:ext>
            </a:extLst>
          </p:cNvPr>
          <p:cNvSpPr txBox="1"/>
          <p:nvPr/>
        </p:nvSpPr>
        <p:spPr>
          <a:xfrm rot="16200000">
            <a:off x="478007" y="916410"/>
            <a:ext cx="299858" cy="1712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315982-6588-4B72-B3DD-0A7BFEB5F07B}"/>
              </a:ext>
            </a:extLst>
          </p:cNvPr>
          <p:cNvSpPr txBox="1"/>
          <p:nvPr/>
        </p:nvSpPr>
        <p:spPr>
          <a:xfrm rot="16200000">
            <a:off x="399074" y="894309"/>
            <a:ext cx="4405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CD</a:t>
            </a:r>
          </a:p>
        </p:txBody>
      </p:sp>
    </p:spTree>
    <p:extLst>
      <p:ext uri="{BB962C8B-B14F-4D97-AF65-F5344CB8AC3E}">
        <p14:creationId xmlns:p14="http://schemas.microsoft.com/office/powerpoint/2010/main" val="18593571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1A310-8D7E-486A-B68A-7EBA9E45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497" y="650941"/>
            <a:ext cx="9775202" cy="1447731"/>
          </a:xfrm>
        </p:spPr>
        <p:txBody>
          <a:bodyPr>
            <a:normAutofit/>
          </a:bodyPr>
          <a:lstStyle/>
          <a:p>
            <a:r>
              <a:rPr lang="en-US" sz="4400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96F0C-8204-447F-9920-88EB56497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8401" y="1982786"/>
            <a:ext cx="9512300" cy="4111558"/>
          </a:xfrm>
        </p:spPr>
        <p:txBody>
          <a:bodyPr>
            <a:normAutofit/>
          </a:bodyPr>
          <a:lstStyle/>
          <a:p>
            <a:r>
              <a:rPr lang="en-US" sz="2800" dirty="0"/>
              <a:t>Create V2 fingerprints for other proteins and with more thorough scanning to aid in comparisons</a:t>
            </a:r>
          </a:p>
          <a:p>
            <a:r>
              <a:rPr lang="en-US" sz="2800" dirty="0"/>
              <a:t>More comparison of RBD conformation with changes in V2</a:t>
            </a:r>
          </a:p>
          <a:p>
            <a:r>
              <a:rPr lang="en-US" sz="2800" dirty="0"/>
              <a:t>More comparison of mutations with changes in V2 (new proteins)</a:t>
            </a:r>
          </a:p>
          <a:p>
            <a:r>
              <a:rPr lang="en-US" sz="2800" dirty="0"/>
              <a:t>Investigate if there is a benefit to more tightness/complexity at the sections ending at amino acid 1000</a:t>
            </a:r>
          </a:p>
        </p:txBody>
      </p:sp>
    </p:spTree>
    <p:extLst>
      <p:ext uri="{BB962C8B-B14F-4D97-AF65-F5344CB8AC3E}">
        <p14:creationId xmlns:p14="http://schemas.microsoft.com/office/powerpoint/2010/main" val="15444003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CB99A-CD73-4553-86F0-4C5CD4C24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0671"/>
            <a:ext cx="12192000" cy="1683185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99150-B1C6-4131-9C7A-0036B702F1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1" y="1665923"/>
            <a:ext cx="9905998" cy="3460946"/>
          </a:xfrm>
        </p:spPr>
        <p:txBody>
          <a:bodyPr>
            <a:normAutofit/>
          </a:bodyPr>
          <a:lstStyle/>
          <a:p>
            <a:r>
              <a:rPr lang="en-US" sz="2800" dirty="0"/>
              <a:t>I would like to thank and acknowledge support from my mentor for the REU, Professor Eleni Panagiotou</a:t>
            </a:r>
          </a:p>
          <a:p>
            <a:r>
              <a:rPr lang="en-US" sz="2800" dirty="0"/>
              <a:t>I also acknowledge support from the NSF REU award #1852042</a:t>
            </a:r>
          </a:p>
          <a:p>
            <a:r>
              <a:rPr lang="en-US" sz="2800" dirty="0"/>
              <a:t>I would also like to thank Dr. Hong Qin and the University of Tennessee at Chattanooga.</a:t>
            </a:r>
          </a:p>
        </p:txBody>
      </p:sp>
      <p:pic>
        <p:nvPicPr>
          <p:cNvPr id="5" name="Picture 4" descr="A picture containing text, transport, wheel&#10;&#10;Description automatically generated">
            <a:extLst>
              <a:ext uri="{FF2B5EF4-FFF2-40B4-BE49-F238E27FC236}">
                <a16:creationId xmlns:a16="http://schemas.microsoft.com/office/drawing/2014/main" id="{ED8C8146-E3C5-4716-9CFC-F17997FD8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656" y="4871758"/>
            <a:ext cx="1674433" cy="1683185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A262D1C5-7656-49E7-8432-5EFA375DB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8529" y="5113275"/>
            <a:ext cx="7858125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6934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191E22">
                <a:lumMod val="48000"/>
              </a:srgbClr>
            </a:gs>
            <a:gs pos="100000">
              <a:srgbClr val="191E2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F6A12-7DAA-400C-8CFB-DB6F788CD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-84199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References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4DCF27-081A-473F-8FC5-87991BF99E7C}"/>
              </a:ext>
            </a:extLst>
          </p:cNvPr>
          <p:cNvSpPr txBox="1"/>
          <p:nvPr/>
        </p:nvSpPr>
        <p:spPr>
          <a:xfrm>
            <a:off x="1062832" y="1071128"/>
            <a:ext cx="1006633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FontTx/>
              <a:buAutoNum type="arabicPeriod"/>
            </a:pPr>
            <a:r>
              <a:rPr lang="en-US" sz="2300" dirty="0"/>
              <a:t>https://cbm.msoe.edu/teachingResources/proteinStructure/primary</a:t>
            </a:r>
          </a:p>
          <a:p>
            <a:pPr marL="342900" indent="-342900">
              <a:spcBef>
                <a:spcPts val="600"/>
              </a:spcBef>
              <a:buFontTx/>
              <a:buAutoNum type="arabicPeriod"/>
            </a:pPr>
            <a:r>
              <a:rPr lang="en-US" sz="2300" dirty="0"/>
              <a:t>Cai, Y., Zhang, J., </a:t>
            </a:r>
            <a:r>
              <a:rPr lang="en-US" sz="2300" dirty="0" err="1"/>
              <a:t>Ziao</a:t>
            </a:r>
            <a:r>
              <a:rPr lang="en-US" sz="2300" dirty="0"/>
              <a:t>, T. </a:t>
            </a:r>
            <a:r>
              <a:rPr lang="en-US" sz="2300" i="1" dirty="0"/>
              <a:t>et al.</a:t>
            </a:r>
            <a:r>
              <a:rPr lang="en-US" sz="2300" dirty="0"/>
              <a:t> Distinct conformational states of SARS-CoV-2 spike protein. </a:t>
            </a:r>
            <a:r>
              <a:rPr lang="en-US" sz="2300" i="1" dirty="0">
                <a:effectLst/>
              </a:rPr>
              <a:t>Science</a:t>
            </a:r>
            <a:r>
              <a:rPr lang="en-US" sz="2300" dirty="0">
                <a:effectLst/>
              </a:rPr>
              <a:t>, </a:t>
            </a:r>
            <a:r>
              <a:rPr lang="en-US" sz="2300" dirty="0"/>
              <a:t>(2020) 1586-1592.</a:t>
            </a:r>
          </a:p>
          <a:p>
            <a:pPr marL="342900" indent="-342900">
              <a:spcBef>
                <a:spcPts val="600"/>
              </a:spcBef>
              <a:buFontTx/>
              <a:buAutoNum type="arabicPeriod"/>
            </a:pPr>
            <a:r>
              <a:rPr lang="en-US" sz="2300" dirty="0"/>
              <a:t>Hu, B., Guo, H., Zhou, P. </a:t>
            </a:r>
            <a:r>
              <a:rPr lang="en-US" sz="2300" i="1" dirty="0"/>
              <a:t>et al.</a:t>
            </a:r>
            <a:r>
              <a:rPr lang="en-US" sz="2300" dirty="0"/>
              <a:t> Characteristics of SARS-CoV-2 and COVID-19. </a:t>
            </a:r>
            <a:r>
              <a:rPr lang="en-US" sz="2300" i="1" dirty="0"/>
              <a:t>Nat Rev Microbiol</a:t>
            </a:r>
            <a:r>
              <a:rPr lang="en-US" sz="2300" dirty="0"/>
              <a:t> 19</a:t>
            </a:r>
            <a:r>
              <a:rPr lang="en-US" sz="2300" b="1" dirty="0"/>
              <a:t>, </a:t>
            </a:r>
            <a:r>
              <a:rPr lang="en-US" sz="2300" dirty="0"/>
              <a:t>(2021) 141–154 .</a:t>
            </a:r>
          </a:p>
          <a:p>
            <a:pPr marL="342900" indent="-342900">
              <a:spcBef>
                <a:spcPts val="600"/>
              </a:spcBef>
              <a:buFontTx/>
              <a:buAutoNum type="arabicPeriod"/>
            </a:pPr>
            <a:r>
              <a:rPr lang="en-US" sz="2300" dirty="0"/>
              <a:t>Baldwin, Q., Sumpter, B.G., Panagiotou, E</a:t>
            </a:r>
            <a:r>
              <a:rPr lang="en-US" sz="2300" i="1" dirty="0"/>
              <a:t>.</a:t>
            </a:r>
            <a:r>
              <a:rPr lang="en-US" sz="2300" dirty="0"/>
              <a:t> The local topological free energy of the SARS-CoV-2 Spike protein. (2021) 9.</a:t>
            </a:r>
          </a:p>
          <a:p>
            <a:pPr marL="342900" indent="-342900">
              <a:spcBef>
                <a:spcPts val="600"/>
              </a:spcBef>
              <a:buFontTx/>
              <a:buAutoNum type="arabicPeriod"/>
            </a:pPr>
            <a:r>
              <a:rPr lang="en-US" sz="2300" dirty="0"/>
              <a:t>Wrobel, A.G., Benton, D.J., Xu, P. </a:t>
            </a:r>
            <a:r>
              <a:rPr lang="en-US" sz="2300" i="1" dirty="0"/>
              <a:t>et al.</a:t>
            </a:r>
            <a:r>
              <a:rPr lang="en-US" sz="2300" dirty="0"/>
              <a:t> SARS-CoV-2 and bat RaTG13 spike glycoprotein structures inform on virus evolution and furin-cleavage effects. </a:t>
            </a:r>
            <a:r>
              <a:rPr lang="en-US" sz="2300" i="1" dirty="0"/>
              <a:t>Nat Struct Mol Biol</a:t>
            </a:r>
            <a:r>
              <a:rPr lang="en-US" sz="2300" dirty="0"/>
              <a:t> 27</a:t>
            </a:r>
            <a:r>
              <a:rPr lang="en-US" sz="2300" b="1" dirty="0"/>
              <a:t>, </a:t>
            </a:r>
            <a:r>
              <a:rPr lang="en-US" sz="2300" dirty="0"/>
              <a:t>(2020) 763–767.</a:t>
            </a:r>
          </a:p>
          <a:p>
            <a:pPr marL="342900" indent="-342900">
              <a:spcBef>
                <a:spcPts val="600"/>
              </a:spcBef>
              <a:buFontTx/>
              <a:buAutoNum type="arabicPeriod"/>
            </a:pPr>
            <a:r>
              <a:rPr lang="en-US" sz="2300" dirty="0"/>
              <a:t>Adams, C.C. </a:t>
            </a:r>
            <a:r>
              <a:rPr lang="en-US" sz="2300" i="1" dirty="0"/>
              <a:t>The Knot Book: An Elementary Introduction to the Mathematical Theory of Knots.</a:t>
            </a:r>
            <a:r>
              <a:rPr lang="en-US" sz="2300" dirty="0"/>
              <a:t> (2004) 152.</a:t>
            </a:r>
            <a:endParaRPr lang="en-US" sz="2300" i="1" dirty="0"/>
          </a:p>
          <a:p>
            <a:pPr marL="342900" indent="-342900">
              <a:spcBef>
                <a:spcPts val="600"/>
              </a:spcBef>
              <a:buAutoNum type="arabicPeriod"/>
            </a:pPr>
            <a:r>
              <a:rPr lang="en-US" sz="2300" dirty="0">
                <a:effectLst/>
              </a:rPr>
              <a:t>S.M. </a:t>
            </a:r>
            <a:r>
              <a:rPr lang="en-US" sz="2300" dirty="0" err="1">
                <a:effectLst/>
              </a:rPr>
              <a:t>Gobeil</a:t>
            </a:r>
            <a:r>
              <a:rPr lang="en-US" sz="2300" dirty="0">
                <a:effectLst/>
              </a:rPr>
              <a:t>, K. </a:t>
            </a:r>
            <a:r>
              <a:rPr lang="en-US" sz="2300" dirty="0" err="1">
                <a:effectLst/>
              </a:rPr>
              <a:t>Janowska</a:t>
            </a:r>
            <a:r>
              <a:rPr lang="en-US" sz="2300" dirty="0">
                <a:effectLst/>
              </a:rPr>
              <a:t>, and S. and McDowell. Effect of natural mutations of sars-cov-2 on spike structure, conformation and antigenicity. </a:t>
            </a:r>
            <a:r>
              <a:rPr lang="en-US" sz="2300" i="1" dirty="0">
                <a:effectLst/>
              </a:rPr>
              <a:t>Science</a:t>
            </a:r>
            <a:r>
              <a:rPr lang="en-US" sz="2300" dirty="0">
                <a:effectLst/>
              </a:rPr>
              <a:t>, (2021) 1-10.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3733425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8000"/>
                <a:hueMod val="94000"/>
                <a:satMod val="148000"/>
                <a:lumMod val="100000"/>
              </a:schemeClr>
            </a:gs>
            <a:gs pos="10000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Illuminated technology network on a dark background">
            <a:extLst>
              <a:ext uri="{FF2B5EF4-FFF2-40B4-BE49-F238E27FC236}">
                <a16:creationId xmlns:a16="http://schemas.microsoft.com/office/drawing/2014/main" id="{2D73DA0F-7DB4-4B1A-8B34-4F00DA6DD02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t="8846"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BA76B3-D03C-4451-8EB4-18D307607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" y="1128479"/>
            <a:ext cx="12191996" cy="1305158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>
                <a:latin typeface="Lucida Sans" panose="020B0602030504020204" pitchFamily="34" charset="0"/>
              </a:rPr>
              <a:t>THANK YOU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977C3-BD7D-4617-8DF1-56211456D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0" y="4867274"/>
            <a:ext cx="4543425" cy="1612869"/>
          </a:xfrm>
        </p:spPr>
        <p:txBody>
          <a:bodyPr>
            <a:normAutofit/>
          </a:bodyPr>
          <a:lstStyle/>
          <a:p>
            <a:pPr marL="91440" indent="-365760" algn="r">
              <a:lnSpc>
                <a:spcPct val="100000"/>
              </a:lnSpc>
              <a:buFont typeface="Tw Cen MT" panose="020B0602020104020603" pitchFamily="34" charset="0"/>
              <a:buChar char="–"/>
            </a:pPr>
            <a:r>
              <a:rPr lang="en-US" sz="2800" dirty="0"/>
              <a:t>github.com/MiddlebrookJF/iCompBio-Summer2021</a:t>
            </a:r>
          </a:p>
          <a:p>
            <a:pPr marL="91440" indent="-365760" algn="r">
              <a:lnSpc>
                <a:spcPct val="100000"/>
              </a:lnSpc>
              <a:buFont typeface="Tw Cen MT" panose="020B0602020104020603" pitchFamily="34" charset="0"/>
              <a:buChar char="–"/>
            </a:pPr>
            <a:r>
              <a:rPr lang="en-US" sz="2800" dirty="0"/>
              <a:t>MiddlebrookJF@gmail.com</a:t>
            </a:r>
          </a:p>
        </p:txBody>
      </p:sp>
    </p:spTree>
    <p:extLst>
      <p:ext uri="{BB962C8B-B14F-4D97-AF65-F5344CB8AC3E}">
        <p14:creationId xmlns:p14="http://schemas.microsoft.com/office/powerpoint/2010/main" val="3050793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1A310-8D7E-486A-B68A-7EBA9E45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209" y="570383"/>
            <a:ext cx="9775202" cy="992832"/>
          </a:xfrm>
        </p:spPr>
        <p:txBody>
          <a:bodyPr>
            <a:normAutofit/>
          </a:bodyPr>
          <a:lstStyle/>
          <a:p>
            <a:r>
              <a:rPr lang="en-US" sz="4400" dirty="0"/>
              <a:t>Protein Structures – 3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96F0C-8204-447F-9920-88EB56497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1314" y="4437776"/>
            <a:ext cx="4742354" cy="2031162"/>
          </a:xfrm>
        </p:spPr>
        <p:txBody>
          <a:bodyPr>
            <a:normAutofit/>
          </a:bodyPr>
          <a:lstStyle/>
          <a:p>
            <a:pPr algn="r">
              <a:lnSpc>
                <a:spcPct val="100000"/>
              </a:lnSpc>
              <a:buClr>
                <a:schemeClr val="tx1"/>
              </a:buClr>
              <a:buSzPct val="100000"/>
            </a:pPr>
            <a:r>
              <a:rPr lang="en-US" sz="2600" dirty="0">
                <a:solidFill>
                  <a:schemeClr val="accent3"/>
                </a:solidFill>
              </a:rPr>
              <a:t>Tertiary structure </a:t>
            </a:r>
            <a:r>
              <a:rPr lang="en-US" sz="2600" dirty="0"/>
              <a:t>is the 3-d conformation of the entire chain of amino acids that makes up the protein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479C68-DA9B-4076-9BE2-34B7DA8A5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8219" y="1422009"/>
            <a:ext cx="2875322" cy="20069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E43318-18F3-42F0-9E7F-3A9FF4F836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063"/>
          <a:stretch/>
        </p:blipFill>
        <p:spPr>
          <a:xfrm>
            <a:off x="7570400" y="1422009"/>
            <a:ext cx="240527" cy="2006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279150-4A8B-4AB8-9A4C-0515207577C2}"/>
              </a:ext>
            </a:extLst>
          </p:cNvPr>
          <p:cNvSpPr txBox="1"/>
          <p:nvPr/>
        </p:nvSpPr>
        <p:spPr>
          <a:xfrm>
            <a:off x="3410124" y="1515237"/>
            <a:ext cx="3844733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r">
              <a:spcBef>
                <a:spcPts val="10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2600" dirty="0"/>
              <a:t>Primary structure is a protein’s amino acid sequence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9FD07A-1C93-453C-8592-0B13546051FB}"/>
              </a:ext>
            </a:extLst>
          </p:cNvPr>
          <p:cNvSpPr txBox="1"/>
          <p:nvPr/>
        </p:nvSpPr>
        <p:spPr>
          <a:xfrm>
            <a:off x="2386785" y="2920304"/>
            <a:ext cx="4490148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Secondary structure refers to the set of 3-d shapes the protein is made up of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89DBFB1-15A8-4113-AC9F-C19F4DE09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520" y="1788121"/>
            <a:ext cx="1362265" cy="3705742"/>
          </a:xfrm>
          <a:prstGeom prst="rect">
            <a:avLst/>
          </a:prstGeom>
        </p:spPr>
      </p:pic>
      <p:pic>
        <p:nvPicPr>
          <p:cNvPr id="16" name="Picture 15" descr="Tertiary structure of SARS-CoV-2 spike protein">
            <a:extLst>
              <a:ext uri="{FF2B5EF4-FFF2-40B4-BE49-F238E27FC236}">
                <a16:creationId xmlns:a16="http://schemas.microsoft.com/office/drawing/2014/main" id="{941ACD7A-FBD6-4601-967C-D1308893112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820" t="3238" r="7341" b="6189"/>
          <a:stretch/>
        </p:blipFill>
        <p:spPr>
          <a:xfrm>
            <a:off x="8239198" y="3849624"/>
            <a:ext cx="2193254" cy="26193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28CE464-57FE-49DB-B2A8-B404D65F5E88}"/>
              </a:ext>
            </a:extLst>
          </p:cNvPr>
          <p:cNvSpPr txBox="1"/>
          <p:nvPr/>
        </p:nvSpPr>
        <p:spPr>
          <a:xfrm>
            <a:off x="1001137" y="5536219"/>
            <a:ext cx="1362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03885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539"/>
    </mc:Choice>
    <mc:Fallback xmlns="">
      <p:transition spd="slow" advTm="8353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1A310-8D7E-486A-B68A-7EBA9E45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834" y="695939"/>
            <a:ext cx="9775202" cy="1447731"/>
          </a:xfrm>
        </p:spPr>
        <p:txBody>
          <a:bodyPr>
            <a:normAutofit/>
          </a:bodyPr>
          <a:lstStyle/>
          <a:p>
            <a:r>
              <a:rPr lang="en-US" sz="4400" dirty="0"/>
              <a:t>SARS-CoV-2 spike protein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96F0C-8204-447F-9920-88EB56497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914" y="2372984"/>
            <a:ext cx="5335399" cy="3269079"/>
          </a:xfrm>
        </p:spPr>
        <p:txBody>
          <a:bodyPr>
            <a:normAutofit/>
          </a:bodyPr>
          <a:lstStyle/>
          <a:p>
            <a:r>
              <a:rPr lang="en-US" sz="2800" dirty="0"/>
              <a:t>Spike (</a:t>
            </a:r>
            <a:r>
              <a:rPr lang="en-US" sz="2800" dirty="0">
                <a:solidFill>
                  <a:schemeClr val="accent3"/>
                </a:solidFill>
              </a:rPr>
              <a:t>S</a:t>
            </a:r>
            <a:r>
              <a:rPr lang="en-US" sz="2800" dirty="0"/>
              <a:t>) </a:t>
            </a:r>
            <a:r>
              <a:rPr lang="en-US" sz="2800" dirty="0">
                <a:solidFill>
                  <a:schemeClr val="accent3"/>
                </a:solidFill>
              </a:rPr>
              <a:t>protein</a:t>
            </a:r>
            <a:r>
              <a:rPr lang="en-US" sz="2800" dirty="0"/>
              <a:t> binds to the human ACE2 receptor to infect cell</a:t>
            </a:r>
          </a:p>
          <a:p>
            <a:r>
              <a:rPr lang="en-US" sz="2800" dirty="0"/>
              <a:t>The Spike protein undergoes major 3-dimensional changes during the viral life cycle</a:t>
            </a:r>
          </a:p>
          <a:p>
            <a:endParaRPr lang="en-US" sz="2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FD96A0C-F681-4F80-818F-FE62E18683D3}"/>
              </a:ext>
            </a:extLst>
          </p:cNvPr>
          <p:cNvGrpSpPr/>
          <p:nvPr/>
        </p:nvGrpSpPr>
        <p:grpSpPr>
          <a:xfrm>
            <a:off x="6449116" y="2270425"/>
            <a:ext cx="4302329" cy="3250599"/>
            <a:chOff x="5865216" y="3061000"/>
            <a:chExt cx="4302329" cy="3250599"/>
          </a:xfrm>
        </p:grpSpPr>
        <p:pic>
          <p:nvPicPr>
            <p:cNvPr id="9" name="Picture 8" descr="A picture containing map&#10;&#10;Description automatically generated">
              <a:extLst>
                <a:ext uri="{FF2B5EF4-FFF2-40B4-BE49-F238E27FC236}">
                  <a16:creationId xmlns:a16="http://schemas.microsoft.com/office/drawing/2014/main" id="{A79DE0A0-D130-4ABB-A50E-921DA325F7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229" t="6739" r="1"/>
            <a:stretch/>
          </p:blipFill>
          <p:spPr>
            <a:xfrm>
              <a:off x="5865216" y="3061000"/>
              <a:ext cx="2472610" cy="3250599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8695224-6D5E-427C-990C-2A1E95055FA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337826" y="3061000"/>
              <a:ext cx="1829719" cy="3250599"/>
              <a:chOff x="9097348" y="1683298"/>
              <a:chExt cx="2312284" cy="4107904"/>
            </a:xfrm>
          </p:grpSpPr>
          <p:pic>
            <p:nvPicPr>
              <p:cNvPr id="7" name="Picture 6" descr="Diagram&#10;&#10;Description automatically generated">
                <a:extLst>
                  <a:ext uri="{FF2B5EF4-FFF2-40B4-BE49-F238E27FC236}">
                    <a16:creationId xmlns:a16="http://schemas.microsoft.com/office/drawing/2014/main" id="{06BA0EF3-5ECB-4844-BEC0-79963EFD14A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928" t="1037" r="38471" b="2458"/>
              <a:stretch/>
            </p:blipFill>
            <p:spPr>
              <a:xfrm>
                <a:off x="9097348" y="1683298"/>
                <a:ext cx="2312284" cy="4107904"/>
              </a:xfrm>
              <a:prstGeom prst="rect">
                <a:avLst/>
              </a:prstGeom>
            </p:spPr>
          </p:pic>
          <p:pic>
            <p:nvPicPr>
              <p:cNvPr id="10" name="Picture 9" descr="Diagram&#10;&#10;Description automatically generated">
                <a:extLst>
                  <a:ext uri="{FF2B5EF4-FFF2-40B4-BE49-F238E27FC236}">
                    <a16:creationId xmlns:a16="http://schemas.microsoft.com/office/drawing/2014/main" id="{8E3B65A8-4B77-41FB-9F65-0A6B60F7754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928" t="45665" r="64858" b="35703"/>
              <a:stretch/>
            </p:blipFill>
            <p:spPr>
              <a:xfrm rot="16200000">
                <a:off x="9564624" y="1649931"/>
                <a:ext cx="444668" cy="511401"/>
              </a:xfrm>
              <a:prstGeom prst="rect">
                <a:avLst/>
              </a:prstGeom>
            </p:spPr>
          </p:pic>
          <p:pic>
            <p:nvPicPr>
              <p:cNvPr id="11" name="Picture 10" descr="Diagram&#10;&#10;Description automatically generated">
                <a:extLst>
                  <a:ext uri="{FF2B5EF4-FFF2-40B4-BE49-F238E27FC236}">
                    <a16:creationId xmlns:a16="http://schemas.microsoft.com/office/drawing/2014/main" id="{5B28C3DC-6F44-414F-8B7B-A93DF89F494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928" t="45665" r="64858" b="35703"/>
              <a:stretch/>
            </p:blipFill>
            <p:spPr>
              <a:xfrm>
                <a:off x="9097348" y="4911012"/>
                <a:ext cx="689610" cy="793102"/>
              </a:xfrm>
              <a:prstGeom prst="rect">
                <a:avLst/>
              </a:prstGeom>
            </p:spPr>
          </p:pic>
        </p:grp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9CAE0FB-B1E2-4A4D-B61B-AD155C4231B7}"/>
              </a:ext>
            </a:extLst>
          </p:cNvPr>
          <p:cNvSpPr txBox="1">
            <a:spLocks/>
          </p:cNvSpPr>
          <p:nvPr/>
        </p:nvSpPr>
        <p:spPr>
          <a:xfrm>
            <a:off x="7212905" y="5642063"/>
            <a:ext cx="1154582" cy="67110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Prefusion S Protein</a:t>
            </a:r>
          </a:p>
          <a:p>
            <a:endParaRPr lang="en-US" sz="20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8E4C521-A691-4B28-B8CF-BABFD72260E3}"/>
              </a:ext>
            </a:extLst>
          </p:cNvPr>
          <p:cNvSpPr txBox="1">
            <a:spLocks/>
          </p:cNvSpPr>
          <p:nvPr/>
        </p:nvSpPr>
        <p:spPr>
          <a:xfrm>
            <a:off x="9265079" y="5642063"/>
            <a:ext cx="1154582" cy="67110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Postfusion S Protein</a:t>
            </a:r>
          </a:p>
          <a:p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AF4DF3-97BB-4F67-81D2-299C96E327D7}"/>
              </a:ext>
            </a:extLst>
          </p:cNvPr>
          <p:cNvSpPr txBox="1"/>
          <p:nvPr/>
        </p:nvSpPr>
        <p:spPr>
          <a:xfrm>
            <a:off x="10716695" y="5212212"/>
            <a:ext cx="495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176083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822"/>
    </mc:Choice>
    <mc:Fallback xmlns="">
      <p:transition spd="slow" advTm="4582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D4D23-7D2E-48CD-98DA-4D2E94915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82401"/>
            <a:ext cx="9905998" cy="1078202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Sars-cov-2 Spike Protein Domains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F0BB68C-8C73-4E90-B642-24F9929EDA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508" b="31331"/>
          <a:stretch/>
        </p:blipFill>
        <p:spPr>
          <a:xfrm>
            <a:off x="405732" y="2217692"/>
            <a:ext cx="11380533" cy="27876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10FBD5B-CED2-4858-B20B-5690C77E4FF5}"/>
              </a:ext>
            </a:extLst>
          </p:cNvPr>
          <p:cNvSpPr txBox="1"/>
          <p:nvPr/>
        </p:nvSpPr>
        <p:spPr>
          <a:xfrm>
            <a:off x="10227479" y="4939708"/>
            <a:ext cx="15168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[3] </a:t>
            </a:r>
            <a:r>
              <a:rPr lang="en-US" sz="2000" dirty="0"/>
              <a:t>figure</a:t>
            </a:r>
            <a:r>
              <a:rPr lang="en-US" dirty="0"/>
              <a:t> 3a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D22A43-78F2-4A32-AEBF-0FBB26FF0C3E}"/>
              </a:ext>
            </a:extLst>
          </p:cNvPr>
          <p:cNvSpPr txBox="1"/>
          <p:nvPr/>
        </p:nvSpPr>
        <p:spPr>
          <a:xfrm>
            <a:off x="7825420" y="1518182"/>
            <a:ext cx="3099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Not pictured, Central Helix (CH) and Connector Domain (CD)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004417F-85F9-4340-A2DB-0E69D200B5BD}"/>
              </a:ext>
            </a:extLst>
          </p:cNvPr>
          <p:cNvCxnSpPr>
            <a:cxnSpLocks/>
          </p:cNvCxnSpPr>
          <p:nvPr/>
        </p:nvCxnSpPr>
        <p:spPr>
          <a:xfrm flipH="1">
            <a:off x="9341317" y="3331956"/>
            <a:ext cx="134754" cy="837276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359DFF5-4E99-4043-AA64-2D2749E52791}"/>
              </a:ext>
            </a:extLst>
          </p:cNvPr>
          <p:cNvCxnSpPr>
            <a:cxnSpLocks/>
          </p:cNvCxnSpPr>
          <p:nvPr/>
        </p:nvCxnSpPr>
        <p:spPr>
          <a:xfrm>
            <a:off x="9462061" y="3313332"/>
            <a:ext cx="416118" cy="837276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50829FD-B846-44DD-8DA0-87193584892B}"/>
              </a:ext>
            </a:extLst>
          </p:cNvPr>
          <p:cNvCxnSpPr>
            <a:cxnSpLocks/>
          </p:cNvCxnSpPr>
          <p:nvPr/>
        </p:nvCxnSpPr>
        <p:spPr>
          <a:xfrm>
            <a:off x="9408694" y="2091031"/>
            <a:ext cx="67377" cy="1240925"/>
          </a:xfrm>
          <a:prstGeom prst="straightConnector1">
            <a:avLst/>
          </a:prstGeom>
          <a:ln w="57150">
            <a:solidFill>
              <a:srgbClr val="7030A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58B6BC2-2A89-4784-8F7A-BBFEED7B5BF9}"/>
              </a:ext>
            </a:extLst>
          </p:cNvPr>
          <p:cNvSpPr txBox="1"/>
          <p:nvPr/>
        </p:nvSpPr>
        <p:spPr>
          <a:xfrm>
            <a:off x="2388681" y="5197001"/>
            <a:ext cx="294663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S1 helps ACE2 binding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53E515-90D7-47DE-8A43-9B30CD158FDF}"/>
              </a:ext>
            </a:extLst>
          </p:cNvPr>
          <p:cNvSpPr txBox="1"/>
          <p:nvPr/>
        </p:nvSpPr>
        <p:spPr>
          <a:xfrm>
            <a:off x="6652388" y="5146913"/>
            <a:ext cx="35750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S2 helps fuse viral and human cell membranes</a:t>
            </a:r>
          </a:p>
        </p:txBody>
      </p:sp>
    </p:spTree>
    <p:extLst>
      <p:ext uri="{BB962C8B-B14F-4D97-AF65-F5344CB8AC3E}">
        <p14:creationId xmlns:p14="http://schemas.microsoft.com/office/powerpoint/2010/main" val="128919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713"/>
    </mc:Choice>
    <mc:Fallback xmlns="">
      <p:transition spd="slow" advTm="11771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72B1A-2A09-4325-925B-5D106BA69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Pre-fusion structural changes of the </a:t>
            </a:r>
            <a:br>
              <a:rPr lang="en-US" dirty="0"/>
            </a:br>
            <a:r>
              <a:rPr lang="en-US" dirty="0"/>
              <a:t>sars-cov-2 spike protein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9840C8-4D88-4B65-857A-0E5C4C948C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0"/>
                    </a14:imgEffect>
                  </a14:imgLayer>
                </a14:imgProps>
              </a:ext>
            </a:extLst>
          </a:blip>
          <a:srcRect t="6777" b="8825"/>
          <a:stretch/>
        </p:blipFill>
        <p:spPr>
          <a:xfrm>
            <a:off x="1270797" y="2391064"/>
            <a:ext cx="9873618" cy="328653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2F497C-9815-42AF-87A1-3D4C712898A9}"/>
              </a:ext>
            </a:extLst>
          </p:cNvPr>
          <p:cNvSpPr txBox="1"/>
          <p:nvPr/>
        </p:nvSpPr>
        <p:spPr>
          <a:xfrm>
            <a:off x="10398718" y="5677603"/>
            <a:ext cx="648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[4]</a:t>
            </a:r>
          </a:p>
        </p:txBody>
      </p:sp>
    </p:spTree>
    <p:extLst>
      <p:ext uri="{BB962C8B-B14F-4D97-AF65-F5344CB8AC3E}">
        <p14:creationId xmlns:p14="http://schemas.microsoft.com/office/powerpoint/2010/main" val="299984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874"/>
    </mc:Choice>
    <mc:Fallback xmlns="">
      <p:transition spd="slow" advTm="10287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72B1A-2A09-4325-925B-5D106BA69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898" y="1657822"/>
            <a:ext cx="6966204" cy="2575850"/>
          </a:xfrm>
        </p:spPr>
        <p:txBody>
          <a:bodyPr>
            <a:normAutofit/>
          </a:bodyPr>
          <a:lstStyle/>
          <a:p>
            <a:pPr algn="ctr"/>
            <a:r>
              <a:rPr lang="en-US" sz="4400" cap="none" dirty="0"/>
              <a:t>How to characterize the</a:t>
            </a:r>
            <a:br>
              <a:rPr lang="en-US" sz="4400" cap="none" dirty="0"/>
            </a:br>
            <a:r>
              <a:rPr lang="en-US" sz="4400" cap="none" dirty="0"/>
              <a:t>SARS-CoV-2 spike protein conformational changes?</a:t>
            </a:r>
          </a:p>
        </p:txBody>
      </p:sp>
    </p:spTree>
    <p:extLst>
      <p:ext uri="{BB962C8B-B14F-4D97-AF65-F5344CB8AC3E}">
        <p14:creationId xmlns:p14="http://schemas.microsoft.com/office/powerpoint/2010/main" val="48340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04"/>
    </mc:Choice>
    <mc:Fallback xmlns="">
      <p:transition spd="slow" advTm="1610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1A310-8D7E-486A-B68A-7EBA9E45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209" y="649356"/>
            <a:ext cx="9775202" cy="1447731"/>
          </a:xfrm>
        </p:spPr>
        <p:txBody>
          <a:bodyPr>
            <a:normAutofit/>
          </a:bodyPr>
          <a:lstStyle/>
          <a:p>
            <a:r>
              <a:rPr lang="en-US" sz="4400" dirty="0"/>
              <a:t>The Second Vassiliev Measure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96F0C-8204-447F-9920-88EB56497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811" y="2097087"/>
            <a:ext cx="6028876" cy="3911501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Topology – mathematical study of knots</a:t>
            </a:r>
          </a:p>
          <a:p>
            <a:r>
              <a:rPr lang="en-US" sz="2800" dirty="0"/>
              <a:t>Second Vassiliev Measure (</a:t>
            </a:r>
            <a:r>
              <a:rPr lang="en-US" sz="2800" dirty="0">
                <a:solidFill>
                  <a:schemeClr val="accent3"/>
                </a:solidFill>
              </a:rPr>
              <a:t>V2</a:t>
            </a:r>
            <a:r>
              <a:rPr lang="en-US" sz="2800" dirty="0"/>
              <a:t>) is a topological measure for both closed and open knots</a:t>
            </a:r>
          </a:p>
          <a:p>
            <a:r>
              <a:rPr lang="en-US" sz="2800" dirty="0"/>
              <a:t>Uses combinations of alternating signed crossings to determine </a:t>
            </a:r>
            <a:r>
              <a:rPr lang="en-US" sz="2800" dirty="0">
                <a:solidFill>
                  <a:schemeClr val="accent3"/>
                </a:solidFill>
              </a:rPr>
              <a:t>complexity of a diagram</a:t>
            </a:r>
            <a:r>
              <a:rPr lang="en-US" sz="2800" dirty="0"/>
              <a:t> (a projection of a 3-dimensional curve)</a:t>
            </a:r>
          </a:p>
          <a:p>
            <a:endParaRPr lang="en-US" sz="2800" dirty="0"/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585FD669-F7FD-49AB-8F70-B02E4ED9C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2052" y="1957022"/>
            <a:ext cx="2662869" cy="40012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B5D242C-6A02-4DBD-8E2C-A87C8A982CCC}"/>
              </a:ext>
            </a:extLst>
          </p:cNvPr>
          <p:cNvSpPr txBox="1"/>
          <p:nvPr/>
        </p:nvSpPr>
        <p:spPr>
          <a:xfrm>
            <a:off x="7522052" y="6008589"/>
            <a:ext cx="266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[6] figures 6.6 and 6.7</a:t>
            </a:r>
          </a:p>
        </p:txBody>
      </p:sp>
    </p:spTree>
    <p:extLst>
      <p:ext uri="{BB962C8B-B14F-4D97-AF65-F5344CB8AC3E}">
        <p14:creationId xmlns:p14="http://schemas.microsoft.com/office/powerpoint/2010/main" val="252288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679"/>
    </mc:Choice>
    <mc:Fallback xmlns="">
      <p:transition spd="slow" advTm="5167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8000"/>
                <a:hueMod val="94000"/>
                <a:satMod val="148000"/>
                <a:lumMod val="48000"/>
              </a:schemeClr>
            </a:gs>
            <a:gs pos="0">
              <a:schemeClr val="bg2">
                <a:shade val="92000"/>
                <a:hueMod val="104000"/>
                <a:satMod val="140000"/>
                <a:lumMod val="33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1A310-8D7E-486A-B68A-7EBA9E45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929" y="589524"/>
            <a:ext cx="5945219" cy="1273797"/>
          </a:xfrm>
        </p:spPr>
        <p:txBody>
          <a:bodyPr>
            <a:normAutofit/>
          </a:bodyPr>
          <a:lstStyle/>
          <a:p>
            <a:r>
              <a:rPr lang="en-US" sz="4400" dirty="0"/>
              <a:t>Calculating 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96F0C-8204-447F-9920-88EB56497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1660" y="1927317"/>
            <a:ext cx="6414878" cy="4616782"/>
          </a:xfrm>
        </p:spPr>
        <p:txBody>
          <a:bodyPr>
            <a:normAutofit/>
          </a:bodyPr>
          <a:lstStyle/>
          <a:p>
            <a:r>
              <a:rPr lang="en-US" sz="2800" dirty="0"/>
              <a:t>A pair of crossings qualifies for adding to V2 if it alternates over/under</a:t>
            </a:r>
          </a:p>
          <a:p>
            <a:r>
              <a:rPr lang="en-US" sz="2800" dirty="0"/>
              <a:t>We add up all signs for qualifying sets of crossings and that is V2 for one projection</a:t>
            </a:r>
          </a:p>
          <a:p>
            <a:r>
              <a:rPr lang="en-US" sz="2800" dirty="0"/>
              <a:t>Here, we have 2 qualifying pairs of crossings. Multiply the signs and add:</a:t>
            </a:r>
          </a:p>
          <a:p>
            <a:pPr marL="0" indent="0" algn="ctr">
              <a:buNone/>
            </a:pPr>
            <a:r>
              <a:rPr lang="en-US" sz="2800" i="1">
                <a:latin typeface="Times New Roman" panose="02020603050405020304" pitchFamily="18" charset="0"/>
                <a:cs typeface="Times New Roman" panose="02020603050405020304" pitchFamily="18" charset="0"/>
              </a:rPr>
              <a:t>V2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-1*1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2800" i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-1*-1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0</a:t>
            </a:r>
            <a:endParaRPr lang="en-US" sz="2800" i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A110A3-E0F3-49E0-AAF5-746C6185205C}"/>
              </a:ext>
            </a:extLst>
          </p:cNvPr>
          <p:cNvGrpSpPr/>
          <p:nvPr/>
        </p:nvGrpSpPr>
        <p:grpSpPr>
          <a:xfrm>
            <a:off x="7646503" y="1181104"/>
            <a:ext cx="3644349" cy="5027541"/>
            <a:chOff x="7646503" y="1181104"/>
            <a:chExt cx="3644349" cy="5027541"/>
          </a:xfrm>
        </p:grpSpPr>
        <p:pic>
          <p:nvPicPr>
            <p:cNvPr id="18" name="Picture 17" descr="Shape, circle&#10;&#10;Description automatically generated">
              <a:extLst>
                <a:ext uri="{FF2B5EF4-FFF2-40B4-BE49-F238E27FC236}">
                  <a16:creationId xmlns:a16="http://schemas.microsoft.com/office/drawing/2014/main" id="{AF909F52-4D05-4DAE-BF86-E1EA24B360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540" b="9671"/>
            <a:stretch/>
          </p:blipFill>
          <p:spPr>
            <a:xfrm rot="5400000">
              <a:off x="6954907" y="1872700"/>
              <a:ext cx="5027541" cy="3644349"/>
            </a:xfrm>
            <a:prstGeom prst="rect">
              <a:avLst/>
            </a:prstGeom>
          </p:spPr>
        </p:pic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02C074AE-8F02-4129-9FF5-66A4DA76CA5A}"/>
                </a:ext>
              </a:extLst>
            </p:cNvPr>
            <p:cNvSpPr txBox="1">
              <a:spLocks/>
            </p:cNvSpPr>
            <p:nvPr/>
          </p:nvSpPr>
          <p:spPr>
            <a:xfrm>
              <a:off x="8504203" y="4566696"/>
              <a:ext cx="563597" cy="50275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>
                  <a:solidFill>
                    <a:schemeClr val="bg1"/>
                  </a:solidFill>
                </a:rPr>
                <a:t>–1</a:t>
              </a:r>
            </a:p>
            <a:p>
              <a:pPr marL="0" indent="0">
                <a:buNone/>
              </a:pP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Content Placeholder 2">
              <a:extLst>
                <a:ext uri="{FF2B5EF4-FFF2-40B4-BE49-F238E27FC236}">
                  <a16:creationId xmlns:a16="http://schemas.microsoft.com/office/drawing/2014/main" id="{3B962256-AA49-4620-AB6E-1AA57C2267A5}"/>
                </a:ext>
              </a:extLst>
            </p:cNvPr>
            <p:cNvSpPr txBox="1">
              <a:spLocks/>
            </p:cNvSpPr>
            <p:nvPr/>
          </p:nvSpPr>
          <p:spPr>
            <a:xfrm>
              <a:off x="10420745" y="3124804"/>
              <a:ext cx="556971" cy="51791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>
                  <a:solidFill>
                    <a:schemeClr val="bg1"/>
                  </a:solidFill>
                </a:rPr>
                <a:t>–1</a:t>
              </a:r>
            </a:p>
            <a:p>
              <a:pPr marL="0" indent="0">
                <a:buNone/>
              </a:pP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1" name="Content Placeholder 2">
              <a:extLst>
                <a:ext uri="{FF2B5EF4-FFF2-40B4-BE49-F238E27FC236}">
                  <a16:creationId xmlns:a16="http://schemas.microsoft.com/office/drawing/2014/main" id="{C062615B-6812-4D85-A137-0EAF861C61E4}"/>
                </a:ext>
              </a:extLst>
            </p:cNvPr>
            <p:cNvSpPr txBox="1">
              <a:spLocks/>
            </p:cNvSpPr>
            <p:nvPr/>
          </p:nvSpPr>
          <p:spPr>
            <a:xfrm>
              <a:off x="8835625" y="2069771"/>
              <a:ext cx="556971" cy="51791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lnSpcReduction="10000"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>
                  <a:solidFill>
                    <a:schemeClr val="bg1"/>
                  </a:solidFill>
                </a:rPr>
                <a:t>+1</a:t>
              </a:r>
            </a:p>
            <a:p>
              <a:pPr marL="0" indent="0">
                <a:buNone/>
              </a:pP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2" name="Content Placeholder 2">
              <a:extLst>
                <a:ext uri="{FF2B5EF4-FFF2-40B4-BE49-F238E27FC236}">
                  <a16:creationId xmlns:a16="http://schemas.microsoft.com/office/drawing/2014/main" id="{F9535A75-48A6-47D0-8460-43340D354896}"/>
                </a:ext>
              </a:extLst>
            </p:cNvPr>
            <p:cNvSpPr txBox="1">
              <a:spLocks/>
            </p:cNvSpPr>
            <p:nvPr/>
          </p:nvSpPr>
          <p:spPr>
            <a:xfrm>
              <a:off x="10143848" y="3201644"/>
              <a:ext cx="563597" cy="67534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100" b="1" dirty="0">
                  <a:solidFill>
                    <a:schemeClr val="accent6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4E6F071-02EF-40CE-815C-CA422BF52A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59707" y="5738191"/>
              <a:ext cx="234867" cy="159026"/>
            </a:xfrm>
            <a:prstGeom prst="straightConnector1">
              <a:avLst/>
            </a:prstGeom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779A345-CF0C-48FC-BC45-3B252DCFE1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67875" y="4073352"/>
              <a:ext cx="334181" cy="241473"/>
            </a:xfrm>
            <a:prstGeom prst="straightConnector1">
              <a:avLst/>
            </a:prstGeom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C6CF6DFB-3898-4D9B-A727-4683304F73A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594574" y="2172216"/>
              <a:ext cx="208415" cy="295830"/>
            </a:xfrm>
            <a:prstGeom prst="straightConnector1">
              <a:avLst/>
            </a:prstGeom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D1CCDD27-48C6-460F-A274-42E1D6751D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48600" y="1809750"/>
              <a:ext cx="114300" cy="285242"/>
            </a:xfrm>
            <a:prstGeom prst="straightConnector1">
              <a:avLst/>
            </a:prstGeom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06967181-D915-48BB-8C28-9935BBA763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8461" y="2094992"/>
              <a:ext cx="214602" cy="355502"/>
            </a:xfrm>
            <a:prstGeom prst="straightConnector1">
              <a:avLst/>
            </a:prstGeom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A9D82916-3C57-4DCA-9068-25EE64232842}"/>
                </a:ext>
              </a:extLst>
            </p:cNvPr>
            <p:cNvCxnSpPr>
              <a:cxnSpLocks/>
            </p:cNvCxnSpPr>
            <p:nvPr/>
          </p:nvCxnSpPr>
          <p:spPr>
            <a:xfrm>
              <a:off x="10425647" y="1783565"/>
              <a:ext cx="175713" cy="311427"/>
            </a:xfrm>
            <a:prstGeom prst="straightConnector1">
              <a:avLst/>
            </a:prstGeom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3C3D5230-39C7-4CA2-9684-6DEE54B4E321}"/>
                </a:ext>
              </a:extLst>
            </p:cNvPr>
            <p:cNvCxnSpPr>
              <a:cxnSpLocks/>
            </p:cNvCxnSpPr>
            <p:nvPr/>
          </p:nvCxnSpPr>
          <p:spPr>
            <a:xfrm>
              <a:off x="9067800" y="4245091"/>
              <a:ext cx="73748" cy="144863"/>
            </a:xfrm>
            <a:prstGeom prst="straightConnector1">
              <a:avLst/>
            </a:prstGeom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67" name="Content Placeholder 2">
              <a:extLst>
                <a:ext uri="{FF2B5EF4-FFF2-40B4-BE49-F238E27FC236}">
                  <a16:creationId xmlns:a16="http://schemas.microsoft.com/office/drawing/2014/main" id="{1840B3D2-939C-4D7A-A56B-BEB3FEC3318E}"/>
                </a:ext>
              </a:extLst>
            </p:cNvPr>
            <p:cNvSpPr txBox="1">
              <a:spLocks/>
            </p:cNvSpPr>
            <p:nvPr/>
          </p:nvSpPr>
          <p:spPr>
            <a:xfrm>
              <a:off x="10040048" y="2708414"/>
              <a:ext cx="556971" cy="67534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i="1" dirty="0">
                  <a:solidFill>
                    <a:schemeClr val="accent6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iii</a:t>
              </a:r>
            </a:p>
          </p:txBody>
        </p:sp>
        <p:sp>
          <p:nvSpPr>
            <p:cNvPr id="68" name="Content Placeholder 2">
              <a:extLst>
                <a:ext uri="{FF2B5EF4-FFF2-40B4-BE49-F238E27FC236}">
                  <a16:creationId xmlns:a16="http://schemas.microsoft.com/office/drawing/2014/main" id="{292C298E-D630-4F37-9A44-DCDE67DA9EB1}"/>
                </a:ext>
              </a:extLst>
            </p:cNvPr>
            <p:cNvSpPr txBox="1">
              <a:spLocks/>
            </p:cNvSpPr>
            <p:nvPr/>
          </p:nvSpPr>
          <p:spPr>
            <a:xfrm>
              <a:off x="9329845" y="1543386"/>
              <a:ext cx="422380" cy="66249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i="1" dirty="0">
                  <a:solidFill>
                    <a:schemeClr val="accent6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ii</a:t>
              </a:r>
            </a:p>
          </p:txBody>
        </p:sp>
        <p:sp>
          <p:nvSpPr>
            <p:cNvPr id="69" name="Content Placeholder 2">
              <a:extLst>
                <a:ext uri="{FF2B5EF4-FFF2-40B4-BE49-F238E27FC236}">
                  <a16:creationId xmlns:a16="http://schemas.microsoft.com/office/drawing/2014/main" id="{1D6A92F4-C3D2-4BE8-9C2C-34AF1A063031}"/>
                </a:ext>
              </a:extLst>
            </p:cNvPr>
            <p:cNvSpPr txBox="1">
              <a:spLocks/>
            </p:cNvSpPr>
            <p:nvPr/>
          </p:nvSpPr>
          <p:spPr>
            <a:xfrm>
              <a:off x="8927775" y="1251968"/>
              <a:ext cx="608711" cy="67534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100" b="1" dirty="0">
                  <a:solidFill>
                    <a:schemeClr val="accent6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IV</a:t>
              </a:r>
            </a:p>
          </p:txBody>
        </p:sp>
        <p:sp>
          <p:nvSpPr>
            <p:cNvPr id="70" name="Content Placeholder 2">
              <a:extLst>
                <a:ext uri="{FF2B5EF4-FFF2-40B4-BE49-F238E27FC236}">
                  <a16:creationId xmlns:a16="http://schemas.microsoft.com/office/drawing/2014/main" id="{8073A7E2-5B7D-44A3-8123-5DA1918861CD}"/>
                </a:ext>
              </a:extLst>
            </p:cNvPr>
            <p:cNvSpPr txBox="1">
              <a:spLocks/>
            </p:cNvSpPr>
            <p:nvPr/>
          </p:nvSpPr>
          <p:spPr>
            <a:xfrm>
              <a:off x="9706665" y="3347860"/>
              <a:ext cx="563597" cy="67534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100" b="1" dirty="0">
                  <a:solidFill>
                    <a:schemeClr val="accent3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II</a:t>
              </a:r>
            </a:p>
          </p:txBody>
        </p:sp>
        <p:sp>
          <p:nvSpPr>
            <p:cNvPr id="71" name="Content Placeholder 2">
              <a:extLst>
                <a:ext uri="{FF2B5EF4-FFF2-40B4-BE49-F238E27FC236}">
                  <a16:creationId xmlns:a16="http://schemas.microsoft.com/office/drawing/2014/main" id="{2DD32736-A2D3-46B3-87A3-FBA8C7ABF5DC}"/>
                </a:ext>
              </a:extLst>
            </p:cNvPr>
            <p:cNvSpPr txBox="1">
              <a:spLocks/>
            </p:cNvSpPr>
            <p:nvPr/>
          </p:nvSpPr>
          <p:spPr>
            <a:xfrm>
              <a:off x="9685613" y="2908432"/>
              <a:ext cx="661441" cy="7254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i="1" dirty="0">
                  <a:solidFill>
                    <a:schemeClr val="accent3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iv</a:t>
              </a:r>
            </a:p>
          </p:txBody>
        </p:sp>
        <p:sp>
          <p:nvSpPr>
            <p:cNvPr id="72" name="Content Placeholder 2">
              <a:extLst>
                <a:ext uri="{FF2B5EF4-FFF2-40B4-BE49-F238E27FC236}">
                  <a16:creationId xmlns:a16="http://schemas.microsoft.com/office/drawing/2014/main" id="{F5CDDAB9-6310-4872-A9EC-AE9651C0F7F8}"/>
                </a:ext>
              </a:extLst>
            </p:cNvPr>
            <p:cNvSpPr txBox="1">
              <a:spLocks/>
            </p:cNvSpPr>
            <p:nvPr/>
          </p:nvSpPr>
          <p:spPr>
            <a:xfrm>
              <a:off x="9133283" y="4657134"/>
              <a:ext cx="552330" cy="53716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i="1" dirty="0">
                  <a:solidFill>
                    <a:schemeClr val="accent3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</a:p>
          </p:txBody>
        </p:sp>
        <p:sp>
          <p:nvSpPr>
            <p:cNvPr id="73" name="Content Placeholder 2">
              <a:extLst>
                <a:ext uri="{FF2B5EF4-FFF2-40B4-BE49-F238E27FC236}">
                  <a16:creationId xmlns:a16="http://schemas.microsoft.com/office/drawing/2014/main" id="{059C97D9-DD32-45F6-A6FE-B279890B7706}"/>
                </a:ext>
              </a:extLst>
            </p:cNvPr>
            <p:cNvSpPr txBox="1">
              <a:spLocks/>
            </p:cNvSpPr>
            <p:nvPr/>
          </p:nvSpPr>
          <p:spPr>
            <a:xfrm>
              <a:off x="8781811" y="4389954"/>
              <a:ext cx="744135" cy="770363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SzPct val="125000"/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100" b="1" dirty="0">
                  <a:solidFill>
                    <a:schemeClr val="accent3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III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4273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13"/>
    </mc:Choice>
    <mc:Fallback xmlns="">
      <p:transition spd="slow" advTm="13013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2197</TotalTime>
  <Words>1001</Words>
  <Application>Microsoft Office PowerPoint</Application>
  <PresentationFormat>Widescreen</PresentationFormat>
  <Paragraphs>114</Paragraphs>
  <Slides>27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Lucida Sans</vt:lpstr>
      <vt:lpstr>Times New Roman</vt:lpstr>
      <vt:lpstr>Tw Cen MT</vt:lpstr>
      <vt:lpstr>Circuit</vt:lpstr>
      <vt:lpstr>PowerPoint Presentation</vt:lpstr>
      <vt:lpstr>INtroduction</vt:lpstr>
      <vt:lpstr>Protein Structures – 3 types</vt:lpstr>
      <vt:lpstr>SARS-CoV-2 spike protein</vt:lpstr>
      <vt:lpstr>Sars-cov-2 Spike Protein Domains</vt:lpstr>
      <vt:lpstr>Pre-fusion structural changes of the  sars-cov-2 spike protein</vt:lpstr>
      <vt:lpstr>How to characterize the SARS-CoV-2 spike protein conformational changes?</vt:lpstr>
      <vt:lpstr>The Second Vassiliev Measure</vt:lpstr>
      <vt:lpstr>Calculating V2</vt:lpstr>
      <vt:lpstr>Vassiliev projections</vt:lpstr>
      <vt:lpstr>Methods</vt:lpstr>
      <vt:lpstr>Total Values Of V2 For Proteins At 100  And 1000 Projections</vt:lpstr>
      <vt:lpstr>Total Values Of V2 For Proteins At 1000  And 2000 Projections</vt:lpstr>
      <vt:lpstr>Code Example</vt:lpstr>
      <vt:lpstr>PowerPoint Presentation</vt:lpstr>
      <vt:lpstr>Results</vt:lpstr>
      <vt:lpstr>V2 along Wild SARS-CoV-2 s Proteins: 400/600 scan-lengths</vt:lpstr>
      <vt:lpstr>Comparing V2 of entire protein for Closed and Open Conformations</vt:lpstr>
      <vt:lpstr>V2 along RBD-Down Proteins at 400/600 Scan-lengths</vt:lpstr>
      <vt:lpstr>V2 along RBD-Up Proteins at 400/600 Scan-lengths</vt:lpstr>
      <vt:lpstr>RBD-Up appears to increase V2 at the peak, indicating a tighter or more complex knot at peak segments</vt:lpstr>
      <vt:lpstr>Mutations of Interest at Peak segments</vt:lpstr>
      <vt:lpstr>V2 Fingerprint Matrix Of The Uncleaved Closed S Protein (PDB: 6zge)</vt:lpstr>
      <vt:lpstr>Future Work</vt:lpstr>
      <vt:lpstr>Acknowledgements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Richards, Jeffrey Middleton</dc:creator>
  <cp:lastModifiedBy>Richards, Jeffrey Middleton</cp:lastModifiedBy>
  <cp:revision>625</cp:revision>
  <dcterms:created xsi:type="dcterms:W3CDTF">2021-07-10T19:37:09Z</dcterms:created>
  <dcterms:modified xsi:type="dcterms:W3CDTF">2021-07-26T22:45:51Z</dcterms:modified>
</cp:coreProperties>
</file>

<file path=docProps/thumbnail.jpeg>
</file>